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842" r:id="rId5"/>
    <p:sldMasterId id="2147483853" r:id="rId6"/>
    <p:sldMasterId id="2147483863" r:id="rId7"/>
    <p:sldMasterId id="2147483876" r:id="rId8"/>
  </p:sldMasterIdLst>
  <p:notesMasterIdLst>
    <p:notesMasterId r:id="rId87"/>
  </p:notesMasterIdLst>
  <p:sldIdLst>
    <p:sldId id="1622" r:id="rId9"/>
    <p:sldId id="1623" r:id="rId10"/>
    <p:sldId id="1624" r:id="rId11"/>
    <p:sldId id="1625" r:id="rId12"/>
    <p:sldId id="1602" r:id="rId13"/>
    <p:sldId id="367" r:id="rId14"/>
    <p:sldId id="1596" r:id="rId15"/>
    <p:sldId id="1182" r:id="rId16"/>
    <p:sldId id="377" r:id="rId17"/>
    <p:sldId id="1156" r:id="rId18"/>
    <p:sldId id="1167" r:id="rId19"/>
    <p:sldId id="1174" r:id="rId20"/>
    <p:sldId id="1163" r:id="rId21"/>
    <p:sldId id="1616" r:id="rId22"/>
    <p:sldId id="1605" r:id="rId23"/>
    <p:sldId id="1323" r:id="rId24"/>
    <p:sldId id="1590" r:id="rId25"/>
    <p:sldId id="1606" r:id="rId26"/>
    <p:sldId id="1319" r:id="rId27"/>
    <p:sldId id="1333" r:id="rId28"/>
    <p:sldId id="1618" r:id="rId29"/>
    <p:sldId id="1336" r:id="rId30"/>
    <p:sldId id="1350" r:id="rId31"/>
    <p:sldId id="1621" r:id="rId32"/>
    <p:sldId id="1337" r:id="rId33"/>
    <p:sldId id="1607" r:id="rId34"/>
    <p:sldId id="256" r:id="rId35"/>
    <p:sldId id="1340" r:id="rId36"/>
    <p:sldId id="1608" r:id="rId37"/>
    <p:sldId id="1620" r:id="rId38"/>
    <p:sldId id="1342" r:id="rId39"/>
    <p:sldId id="1609" r:id="rId40"/>
    <p:sldId id="1344" r:id="rId41"/>
    <p:sldId id="1354" r:id="rId42"/>
    <p:sldId id="1345" r:id="rId43"/>
    <p:sldId id="1355" r:id="rId44"/>
    <p:sldId id="1346" r:id="rId45"/>
    <p:sldId id="1356" r:id="rId46"/>
    <p:sldId id="1348" r:id="rId47"/>
    <p:sldId id="1349" r:id="rId48"/>
    <p:sldId id="1591" r:id="rId49"/>
    <p:sldId id="1611" r:id="rId50"/>
    <p:sldId id="1334" r:id="rId51"/>
    <p:sldId id="1613" r:id="rId52"/>
    <p:sldId id="1339" r:id="rId53"/>
    <p:sldId id="1341" r:id="rId54"/>
    <p:sldId id="1343" r:id="rId55"/>
    <p:sldId id="1614" r:id="rId56"/>
    <p:sldId id="269" r:id="rId57"/>
    <p:sldId id="270" r:id="rId58"/>
    <p:sldId id="271" r:id="rId59"/>
    <p:sldId id="295" r:id="rId60"/>
    <p:sldId id="311" r:id="rId61"/>
    <p:sldId id="296" r:id="rId62"/>
    <p:sldId id="316" r:id="rId63"/>
    <p:sldId id="318" r:id="rId64"/>
    <p:sldId id="315" r:id="rId65"/>
    <p:sldId id="314" r:id="rId66"/>
    <p:sldId id="278" r:id="rId67"/>
    <p:sldId id="309" r:id="rId68"/>
    <p:sldId id="294" r:id="rId69"/>
    <p:sldId id="273" r:id="rId70"/>
    <p:sldId id="293" r:id="rId71"/>
    <p:sldId id="310" r:id="rId72"/>
    <p:sldId id="285" r:id="rId73"/>
    <p:sldId id="302" r:id="rId74"/>
    <p:sldId id="280" r:id="rId75"/>
    <p:sldId id="1347" r:id="rId76"/>
    <p:sldId id="1327" r:id="rId77"/>
    <p:sldId id="1617" r:id="rId78"/>
    <p:sldId id="276" r:id="rId79"/>
    <p:sldId id="1587" r:id="rId80"/>
    <p:sldId id="1320" r:id="rId81"/>
    <p:sldId id="1615" r:id="rId82"/>
    <p:sldId id="1566" r:id="rId83"/>
    <p:sldId id="365" r:id="rId84"/>
    <p:sldId id="1627" r:id="rId85"/>
    <p:sldId id="1628" r:id="rId86"/>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rowdsourcing 101" id="{1EE0B2CF-61D7-4D00-BAF2-CD8AE9E73F22}">
          <p14:sldIdLst>
            <p14:sldId id="1622"/>
            <p14:sldId id="1623"/>
            <p14:sldId id="1624"/>
            <p14:sldId id="1625"/>
            <p14:sldId id="1602"/>
            <p14:sldId id="367"/>
          </p14:sldIdLst>
        </p14:section>
        <p14:section name="Ralph Presents" id="{D2B692F3-3A79-4E48-8E3F-92B6183A53C6}">
          <p14:sldIdLst>
            <p14:sldId id="1596"/>
            <p14:sldId id="1182"/>
            <p14:sldId id="377"/>
            <p14:sldId id="1156"/>
            <p14:sldId id="1167"/>
            <p14:sldId id="1174"/>
            <p14:sldId id="1163"/>
            <p14:sldId id="1616"/>
            <p14:sldId id="1605"/>
            <p14:sldId id="1323"/>
          </p14:sldIdLst>
        </p14:section>
        <p14:section name="Alex - Data Sources" id="{544E873A-8513-4821-B1CE-74EAF936D9F5}">
          <p14:sldIdLst>
            <p14:sldId id="1590"/>
            <p14:sldId id="1606"/>
            <p14:sldId id="1319"/>
            <p14:sldId id="1333"/>
            <p14:sldId id="1618"/>
            <p14:sldId id="1336"/>
            <p14:sldId id="1350"/>
            <p14:sldId id="1621"/>
            <p14:sldId id="1337"/>
            <p14:sldId id="1607"/>
            <p14:sldId id="256"/>
            <p14:sldId id="1340"/>
            <p14:sldId id="1608"/>
            <p14:sldId id="1620"/>
            <p14:sldId id="1342"/>
            <p14:sldId id="1609"/>
            <p14:sldId id="1344"/>
            <p14:sldId id="1354"/>
            <p14:sldId id="1345"/>
            <p14:sldId id="1355"/>
            <p14:sldId id="1346"/>
            <p14:sldId id="1356"/>
            <p14:sldId id="1348"/>
            <p14:sldId id="1349"/>
          </p14:sldIdLst>
        </p14:section>
        <p14:section name="Chris - Data Management" id="{3EE71442-5E0C-4024-9636-E930FF208ECE}">
          <p14:sldIdLst>
            <p14:sldId id="1591"/>
            <p14:sldId id="1611"/>
            <p14:sldId id="1334"/>
            <p14:sldId id="1613"/>
            <p14:sldId id="1339"/>
            <p14:sldId id="1341"/>
            <p14:sldId id="1343"/>
            <p14:sldId id="1614"/>
            <p14:sldId id="269"/>
            <p14:sldId id="270"/>
            <p14:sldId id="271"/>
            <p14:sldId id="295"/>
            <p14:sldId id="311"/>
            <p14:sldId id="296"/>
            <p14:sldId id="316"/>
            <p14:sldId id="318"/>
            <p14:sldId id="315"/>
            <p14:sldId id="314"/>
            <p14:sldId id="278"/>
            <p14:sldId id="309"/>
            <p14:sldId id="294"/>
            <p14:sldId id="273"/>
            <p14:sldId id="293"/>
            <p14:sldId id="310"/>
            <p14:sldId id="285"/>
            <p14:sldId id="302"/>
            <p14:sldId id="280"/>
            <p14:sldId id="1347"/>
            <p14:sldId id="1327"/>
            <p14:sldId id="1617"/>
            <p14:sldId id="276"/>
          </p14:sldIdLst>
        </p14:section>
        <p14:section name="Ralph facilitates Discussion" id="{DDCA508B-A543-4754-831C-2382EF5B5CCE}">
          <p14:sldIdLst>
            <p14:sldId id="1587"/>
            <p14:sldId id="1320"/>
            <p14:sldId id="1615"/>
            <p14:sldId id="1566"/>
            <p14:sldId id="365"/>
            <p14:sldId id="1627"/>
            <p14:sldId id="16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9261D38-20E5-08AF-2F3E-51E3547D0745}" name="Vaishali Shah" initials="VS" userId="S::vshah@aemcorp.com::8c00b64a-d2f4-4e34-ac58-4653131d5863" providerId="AD"/>
  <p188:author id="{2003E79B-9B9C-72B4-7FDC-D8E04801B858}" name="Patricia Murray" initials="PM" userId="8cc0db5fea6d1bce" providerId="Windows Live"/>
  <p188:author id="{D106B3CF-6BE1-BF0D-5445-CCCFAE3C137C}" name="Walsh, Christine CTR (FHWA)" initials="WCC(" userId="S::christine.walsh.ctr@ad.dot.gov::cd67b5f8-8590-487a-a187-4bee2d06cc98" providerId="AD"/>
  <p188:author id="{CA5021D3-2214-2850-4C27-C2A9887CE2F7}" name="Nicole Smith" initials="NS" userId="S::Nicole.Smith@schatzpublishing.com::91d021a1-194f-498e-bdd3-62a714bf2dc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1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65CD"/>
    <a:srgbClr val="FFFFDD"/>
    <a:srgbClr val="8AA643"/>
    <a:srgbClr val="E5C2E9"/>
    <a:srgbClr val="12559C"/>
    <a:srgbClr val="DEF3FF"/>
    <a:srgbClr val="000000"/>
    <a:srgbClr val="061B38"/>
    <a:srgbClr val="161A1C"/>
    <a:srgbClr val="347F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94049" autoAdjust="0"/>
  </p:normalViewPr>
  <p:slideViewPr>
    <p:cSldViewPr snapToGrid="0">
      <p:cViewPr varScale="1">
        <p:scale>
          <a:sx n="70" d="100"/>
          <a:sy n="70" d="100"/>
        </p:scale>
        <p:origin x="636" y="48"/>
      </p:cViewPr>
      <p:guideLst/>
    </p:cSldViewPr>
  </p:slideViewPr>
  <p:outlineViewPr>
    <p:cViewPr>
      <p:scale>
        <a:sx n="33" d="100"/>
        <a:sy n="33" d="100"/>
      </p:scale>
      <p:origin x="0" y="-9330"/>
    </p:cViewPr>
  </p:outlineViewPr>
  <p:notesTextViewPr>
    <p:cViewPr>
      <p:scale>
        <a:sx n="125" d="100"/>
        <a:sy n="125" d="100"/>
      </p:scale>
      <p:origin x="0" y="0"/>
    </p:cViewPr>
  </p:notesTextViewPr>
  <p:sorterViewPr>
    <p:cViewPr>
      <p:scale>
        <a:sx n="100" d="100"/>
        <a:sy n="100" d="100"/>
      </p:scale>
      <p:origin x="0" y="-1695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D56615-014E-423B-808A-40933EC4AD3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B471E2E-80EE-4E1F-9655-34922B497294}">
      <dgm:prSet phldrT="[Text]"/>
      <dgm:spPr>
        <a:solidFill>
          <a:schemeClr val="accent3">
            <a:lumMod val="60000"/>
            <a:lumOff val="40000"/>
          </a:schemeClr>
        </a:solidFill>
        <a:ln>
          <a:solidFill>
            <a:schemeClr val="tx1"/>
          </a:solidFill>
        </a:ln>
      </dgm:spPr>
      <dgm:t>
        <a:bodyPr/>
        <a:lstStyle/>
        <a:p>
          <a:r>
            <a:rPr lang="en-US" dirty="0">
              <a:solidFill>
                <a:schemeClr val="tx1"/>
              </a:solidFill>
            </a:rPr>
            <a:t>Monitor</a:t>
          </a:r>
        </a:p>
      </dgm:t>
    </dgm:pt>
    <dgm:pt modelId="{6A6AF01E-5E5C-4FAE-AE17-1B0F80E388C3}" type="parTrans" cxnId="{E6C3BC44-25F4-4380-9B63-A4F312BE3D0E}">
      <dgm:prSet/>
      <dgm:spPr/>
      <dgm:t>
        <a:bodyPr/>
        <a:lstStyle/>
        <a:p>
          <a:endParaRPr lang="en-US"/>
        </a:p>
      </dgm:t>
    </dgm:pt>
    <dgm:pt modelId="{4965E98B-C852-4361-A3C5-8AB4A62A6850}" type="sibTrans" cxnId="{E6C3BC44-25F4-4380-9B63-A4F312BE3D0E}">
      <dgm:prSet/>
      <dgm:spPr/>
      <dgm:t>
        <a:bodyPr/>
        <a:lstStyle/>
        <a:p>
          <a:endParaRPr lang="en-US"/>
        </a:p>
      </dgm:t>
    </dgm:pt>
    <dgm:pt modelId="{1B2379CE-C07E-42FC-869B-8E0E113F8060}">
      <dgm:prSet phldrT="[Text]"/>
      <dgm:spPr>
        <a:solidFill>
          <a:schemeClr val="accent1">
            <a:lumMod val="40000"/>
            <a:lumOff val="60000"/>
          </a:schemeClr>
        </a:solidFill>
        <a:ln>
          <a:solidFill>
            <a:schemeClr val="tx1"/>
          </a:solidFill>
        </a:ln>
      </dgm:spPr>
      <dgm:t>
        <a:bodyPr/>
        <a:lstStyle/>
        <a:p>
          <a:r>
            <a:rPr lang="en-US" dirty="0">
              <a:solidFill>
                <a:schemeClr val="tx1"/>
              </a:solidFill>
            </a:rPr>
            <a:t>Communicate</a:t>
          </a:r>
        </a:p>
      </dgm:t>
    </dgm:pt>
    <dgm:pt modelId="{5B1B611C-F47C-4AC8-ADB3-37CFD8EB432B}" type="parTrans" cxnId="{122EE318-952E-44EE-A877-E1EAE7AF901D}">
      <dgm:prSet/>
      <dgm:spPr/>
      <dgm:t>
        <a:bodyPr/>
        <a:lstStyle/>
        <a:p>
          <a:endParaRPr lang="en-US"/>
        </a:p>
      </dgm:t>
    </dgm:pt>
    <dgm:pt modelId="{23806040-C783-4EB2-B6A8-53A0EEB42231}" type="sibTrans" cxnId="{122EE318-952E-44EE-A877-E1EAE7AF901D}">
      <dgm:prSet/>
      <dgm:spPr/>
      <dgm:t>
        <a:bodyPr/>
        <a:lstStyle/>
        <a:p>
          <a:endParaRPr lang="en-US"/>
        </a:p>
      </dgm:t>
    </dgm:pt>
    <dgm:pt modelId="{2D96C7F8-92CB-4384-AE9D-F29BA1A7B143}">
      <dgm:prSet phldrT="[Text]"/>
      <dgm:spPr>
        <a:solidFill>
          <a:schemeClr val="accent1">
            <a:lumMod val="40000"/>
            <a:lumOff val="60000"/>
          </a:schemeClr>
        </a:solidFill>
        <a:ln>
          <a:solidFill>
            <a:schemeClr val="tx1"/>
          </a:solidFill>
        </a:ln>
      </dgm:spPr>
      <dgm:t>
        <a:bodyPr/>
        <a:lstStyle/>
        <a:p>
          <a:r>
            <a:rPr lang="en-US" dirty="0">
              <a:solidFill>
                <a:schemeClr val="tx1"/>
              </a:solidFill>
            </a:rPr>
            <a:t>Respond</a:t>
          </a:r>
        </a:p>
      </dgm:t>
    </dgm:pt>
    <dgm:pt modelId="{B19713FE-5BB7-4FC8-8036-E06C33E645D5}" type="parTrans" cxnId="{50179ACF-1EE8-4A10-A8AF-EEF02BB10725}">
      <dgm:prSet/>
      <dgm:spPr/>
      <dgm:t>
        <a:bodyPr/>
        <a:lstStyle/>
        <a:p>
          <a:endParaRPr lang="en-US"/>
        </a:p>
      </dgm:t>
    </dgm:pt>
    <dgm:pt modelId="{40C44B4D-779D-4B2C-9641-AF82BBFA40A0}" type="sibTrans" cxnId="{50179ACF-1EE8-4A10-A8AF-EEF02BB10725}">
      <dgm:prSet/>
      <dgm:spPr/>
      <dgm:t>
        <a:bodyPr/>
        <a:lstStyle/>
        <a:p>
          <a:endParaRPr lang="en-US"/>
        </a:p>
      </dgm:t>
    </dgm:pt>
    <dgm:pt modelId="{FF912520-0D54-46AC-AA0B-C5854B31F7A3}">
      <dgm:prSet/>
      <dgm:spPr>
        <a:solidFill>
          <a:schemeClr val="accent3">
            <a:lumMod val="60000"/>
            <a:lumOff val="40000"/>
          </a:schemeClr>
        </a:solidFill>
        <a:ln>
          <a:solidFill>
            <a:schemeClr val="tx1"/>
          </a:solidFill>
        </a:ln>
      </dgm:spPr>
      <dgm:t>
        <a:bodyPr/>
        <a:lstStyle/>
        <a:p>
          <a:r>
            <a:rPr lang="en-US" dirty="0">
              <a:solidFill>
                <a:schemeClr val="tx1"/>
              </a:solidFill>
            </a:rPr>
            <a:t>Alert</a:t>
          </a:r>
        </a:p>
      </dgm:t>
    </dgm:pt>
    <dgm:pt modelId="{A0826B32-E4CC-4C9D-AFBC-889807075F88}" type="parTrans" cxnId="{F0B7332A-825D-4413-AE02-BB9728947805}">
      <dgm:prSet/>
      <dgm:spPr/>
      <dgm:t>
        <a:bodyPr/>
        <a:lstStyle/>
        <a:p>
          <a:endParaRPr lang="en-US"/>
        </a:p>
      </dgm:t>
    </dgm:pt>
    <dgm:pt modelId="{1369CF85-FFBC-47EC-9D82-0A239BCBDDC2}" type="sibTrans" cxnId="{F0B7332A-825D-4413-AE02-BB9728947805}">
      <dgm:prSet/>
      <dgm:spPr/>
      <dgm:t>
        <a:bodyPr/>
        <a:lstStyle/>
        <a:p>
          <a:endParaRPr lang="en-US"/>
        </a:p>
      </dgm:t>
    </dgm:pt>
    <dgm:pt modelId="{1213A9CB-6645-47D2-B803-741B12741339}" type="pres">
      <dgm:prSet presAssocID="{A2D56615-014E-423B-808A-40933EC4AD3C}" presName="Name0" presStyleCnt="0">
        <dgm:presLayoutVars>
          <dgm:dir/>
          <dgm:resizeHandles val="exact"/>
        </dgm:presLayoutVars>
      </dgm:prSet>
      <dgm:spPr/>
    </dgm:pt>
    <dgm:pt modelId="{4B113AFD-2692-47B3-AD6D-2BF897FED56B}" type="pres">
      <dgm:prSet presAssocID="{A2D56615-014E-423B-808A-40933EC4AD3C}" presName="cycle" presStyleCnt="0"/>
      <dgm:spPr/>
    </dgm:pt>
    <dgm:pt modelId="{2E4496DD-AB06-4F49-A577-F7E5C78AB6DD}" type="pres">
      <dgm:prSet presAssocID="{4B471E2E-80EE-4E1F-9655-34922B497294}" presName="nodeFirstNode" presStyleLbl="node1" presStyleIdx="0" presStyleCnt="4">
        <dgm:presLayoutVars>
          <dgm:bulletEnabled val="1"/>
        </dgm:presLayoutVars>
      </dgm:prSet>
      <dgm:spPr/>
    </dgm:pt>
    <dgm:pt modelId="{14028E94-5002-4C89-B146-3FCCAFDD5168}" type="pres">
      <dgm:prSet presAssocID="{4965E98B-C852-4361-A3C5-8AB4A62A6850}" presName="sibTransFirstNode" presStyleLbl="bgShp" presStyleIdx="0" presStyleCnt="1"/>
      <dgm:spPr/>
    </dgm:pt>
    <dgm:pt modelId="{67DDA5D0-98B8-40C4-8BA4-74529B37B298}" type="pres">
      <dgm:prSet presAssocID="{FF912520-0D54-46AC-AA0B-C5854B31F7A3}" presName="nodeFollowingNodes" presStyleLbl="node1" presStyleIdx="1" presStyleCnt="4">
        <dgm:presLayoutVars>
          <dgm:bulletEnabled val="1"/>
        </dgm:presLayoutVars>
      </dgm:prSet>
      <dgm:spPr/>
    </dgm:pt>
    <dgm:pt modelId="{AF988F1F-57ED-4BEA-AA53-30398F5D3C71}" type="pres">
      <dgm:prSet presAssocID="{1B2379CE-C07E-42FC-869B-8E0E113F8060}" presName="nodeFollowingNodes" presStyleLbl="node1" presStyleIdx="2" presStyleCnt="4">
        <dgm:presLayoutVars>
          <dgm:bulletEnabled val="1"/>
        </dgm:presLayoutVars>
      </dgm:prSet>
      <dgm:spPr/>
    </dgm:pt>
    <dgm:pt modelId="{08E413F8-DF20-4894-B19E-EF7A22BECD72}" type="pres">
      <dgm:prSet presAssocID="{2D96C7F8-92CB-4384-AE9D-F29BA1A7B143}" presName="nodeFollowingNodes" presStyleLbl="node1" presStyleIdx="3" presStyleCnt="4">
        <dgm:presLayoutVars>
          <dgm:bulletEnabled val="1"/>
        </dgm:presLayoutVars>
      </dgm:prSet>
      <dgm:spPr/>
    </dgm:pt>
  </dgm:ptLst>
  <dgm:cxnLst>
    <dgm:cxn modelId="{F1C8EC12-A2C2-420B-BB1B-EC6DCF3EDB8F}" type="presOf" srcId="{2D96C7F8-92CB-4384-AE9D-F29BA1A7B143}" destId="{08E413F8-DF20-4894-B19E-EF7A22BECD72}" srcOrd="0" destOrd="0" presId="urn:microsoft.com/office/officeart/2005/8/layout/cycle3"/>
    <dgm:cxn modelId="{122EE318-952E-44EE-A877-E1EAE7AF901D}" srcId="{A2D56615-014E-423B-808A-40933EC4AD3C}" destId="{1B2379CE-C07E-42FC-869B-8E0E113F8060}" srcOrd="2" destOrd="0" parTransId="{5B1B611C-F47C-4AC8-ADB3-37CFD8EB432B}" sibTransId="{23806040-C783-4EB2-B6A8-53A0EEB42231}"/>
    <dgm:cxn modelId="{F0B7332A-825D-4413-AE02-BB9728947805}" srcId="{A2D56615-014E-423B-808A-40933EC4AD3C}" destId="{FF912520-0D54-46AC-AA0B-C5854B31F7A3}" srcOrd="1" destOrd="0" parTransId="{A0826B32-E4CC-4C9D-AFBC-889807075F88}" sibTransId="{1369CF85-FFBC-47EC-9D82-0A239BCBDDC2}"/>
    <dgm:cxn modelId="{E66ACA31-EF1D-4D0C-89A3-9678B08DA523}" type="presOf" srcId="{4B471E2E-80EE-4E1F-9655-34922B497294}" destId="{2E4496DD-AB06-4F49-A577-F7E5C78AB6DD}" srcOrd="0" destOrd="0" presId="urn:microsoft.com/office/officeart/2005/8/layout/cycle3"/>
    <dgm:cxn modelId="{E6C3BC44-25F4-4380-9B63-A4F312BE3D0E}" srcId="{A2D56615-014E-423B-808A-40933EC4AD3C}" destId="{4B471E2E-80EE-4E1F-9655-34922B497294}" srcOrd="0" destOrd="0" parTransId="{6A6AF01E-5E5C-4FAE-AE17-1B0F80E388C3}" sibTransId="{4965E98B-C852-4361-A3C5-8AB4A62A6850}"/>
    <dgm:cxn modelId="{23907F92-5050-4DBF-97E6-4F28848B0072}" type="presOf" srcId="{A2D56615-014E-423B-808A-40933EC4AD3C}" destId="{1213A9CB-6645-47D2-B803-741B12741339}" srcOrd="0" destOrd="0" presId="urn:microsoft.com/office/officeart/2005/8/layout/cycle3"/>
    <dgm:cxn modelId="{7F169AAB-5C56-42AA-BF67-EA84F835DCFE}" type="presOf" srcId="{FF912520-0D54-46AC-AA0B-C5854B31F7A3}" destId="{67DDA5D0-98B8-40C4-8BA4-74529B37B298}" srcOrd="0" destOrd="0" presId="urn:microsoft.com/office/officeart/2005/8/layout/cycle3"/>
    <dgm:cxn modelId="{28B7E7AB-15AE-4613-9135-34383248971A}" type="presOf" srcId="{4965E98B-C852-4361-A3C5-8AB4A62A6850}" destId="{14028E94-5002-4C89-B146-3FCCAFDD5168}" srcOrd="0" destOrd="0" presId="urn:microsoft.com/office/officeart/2005/8/layout/cycle3"/>
    <dgm:cxn modelId="{50179ACF-1EE8-4A10-A8AF-EEF02BB10725}" srcId="{A2D56615-014E-423B-808A-40933EC4AD3C}" destId="{2D96C7F8-92CB-4384-AE9D-F29BA1A7B143}" srcOrd="3" destOrd="0" parTransId="{B19713FE-5BB7-4FC8-8036-E06C33E645D5}" sibTransId="{40C44B4D-779D-4B2C-9641-AF82BBFA40A0}"/>
    <dgm:cxn modelId="{3FCFC0DC-A866-4919-AB92-80FFD1A0617B}" type="presOf" srcId="{1B2379CE-C07E-42FC-869B-8E0E113F8060}" destId="{AF988F1F-57ED-4BEA-AA53-30398F5D3C71}" srcOrd="0" destOrd="0" presId="urn:microsoft.com/office/officeart/2005/8/layout/cycle3"/>
    <dgm:cxn modelId="{14E33DF9-70AB-4BFA-B03E-73B89F8BF45F}" type="presParOf" srcId="{1213A9CB-6645-47D2-B803-741B12741339}" destId="{4B113AFD-2692-47B3-AD6D-2BF897FED56B}" srcOrd="0" destOrd="0" presId="urn:microsoft.com/office/officeart/2005/8/layout/cycle3"/>
    <dgm:cxn modelId="{231E5BB8-817A-4955-996A-1DFBA448BDAC}" type="presParOf" srcId="{4B113AFD-2692-47B3-AD6D-2BF897FED56B}" destId="{2E4496DD-AB06-4F49-A577-F7E5C78AB6DD}" srcOrd="0" destOrd="0" presId="urn:microsoft.com/office/officeart/2005/8/layout/cycle3"/>
    <dgm:cxn modelId="{09A49022-2A9D-457B-8D41-63380EF22E2E}" type="presParOf" srcId="{4B113AFD-2692-47B3-AD6D-2BF897FED56B}" destId="{14028E94-5002-4C89-B146-3FCCAFDD5168}" srcOrd="1" destOrd="0" presId="urn:microsoft.com/office/officeart/2005/8/layout/cycle3"/>
    <dgm:cxn modelId="{5E9F4CB4-920A-4D1F-A4EC-113DF8A5F009}" type="presParOf" srcId="{4B113AFD-2692-47B3-AD6D-2BF897FED56B}" destId="{67DDA5D0-98B8-40C4-8BA4-74529B37B298}" srcOrd="2" destOrd="0" presId="urn:microsoft.com/office/officeart/2005/8/layout/cycle3"/>
    <dgm:cxn modelId="{02E9FACA-3715-493E-8B22-686C55AC0E5F}" type="presParOf" srcId="{4B113AFD-2692-47B3-AD6D-2BF897FED56B}" destId="{AF988F1F-57ED-4BEA-AA53-30398F5D3C71}" srcOrd="3" destOrd="0" presId="urn:microsoft.com/office/officeart/2005/8/layout/cycle3"/>
    <dgm:cxn modelId="{B835DF6C-4DEC-4D94-9A79-D0BCB6F95E93}" type="presParOf" srcId="{4B113AFD-2692-47B3-AD6D-2BF897FED56B}" destId="{08E413F8-DF20-4894-B19E-EF7A22BECD72}"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D8A026-EABD-4C11-B7BB-BA599EA5316A}"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3BDE8DCC-CD74-4380-9BB7-7AA904C062A4}">
      <dgm:prSet phldrT="[Text]"/>
      <dgm:spPr/>
      <dgm:t>
        <a:bodyPr/>
        <a:lstStyle/>
        <a:p>
          <a:r>
            <a:rPr lang="en-US" b="1" dirty="0">
              <a:solidFill>
                <a:srgbClr val="003764"/>
              </a:solidFill>
            </a:rPr>
            <a:t>KYTC</a:t>
          </a:r>
        </a:p>
      </dgm:t>
    </dgm:pt>
    <dgm:pt modelId="{89CB0188-CF78-4A78-94CA-EABA97793947}" type="parTrans" cxnId="{B75143E3-4EF8-4027-9307-8EA5EA040017}">
      <dgm:prSet/>
      <dgm:spPr/>
      <dgm:t>
        <a:bodyPr/>
        <a:lstStyle/>
        <a:p>
          <a:endParaRPr lang="en-US"/>
        </a:p>
      </dgm:t>
    </dgm:pt>
    <dgm:pt modelId="{687996D9-9673-46AB-8EB7-3562059AF598}" type="sibTrans" cxnId="{B75143E3-4EF8-4027-9307-8EA5EA040017}">
      <dgm:prSet/>
      <dgm:spPr/>
      <dgm:t>
        <a:bodyPr/>
        <a:lstStyle/>
        <a:p>
          <a:endParaRPr lang="en-US"/>
        </a:p>
      </dgm:t>
    </dgm:pt>
    <dgm:pt modelId="{456DEBD4-0325-4DED-9CE2-3F012E2B09C5}">
      <dgm:prSet phldrT="[Text]"/>
      <dgm:spPr/>
      <dgm:t>
        <a:bodyPr/>
        <a:lstStyle/>
        <a:p>
          <a:r>
            <a:rPr lang="en-US" b="1" dirty="0">
              <a:solidFill>
                <a:srgbClr val="003764"/>
              </a:solidFill>
            </a:rPr>
            <a:t>Geo</a:t>
          </a:r>
        </a:p>
      </dgm:t>
    </dgm:pt>
    <dgm:pt modelId="{46262957-B69D-4533-AAE4-95443359791A}" type="parTrans" cxnId="{F152C62E-B721-42BA-BCA6-EB421623B440}">
      <dgm:prSet/>
      <dgm:spPr/>
      <dgm:t>
        <a:bodyPr/>
        <a:lstStyle/>
        <a:p>
          <a:endParaRPr lang="en-US"/>
        </a:p>
      </dgm:t>
    </dgm:pt>
    <dgm:pt modelId="{55A56DC3-8F52-4F1A-A7B4-50D30B06D278}" type="sibTrans" cxnId="{F152C62E-B721-42BA-BCA6-EB421623B440}">
      <dgm:prSet/>
      <dgm:spPr/>
      <dgm:t>
        <a:bodyPr/>
        <a:lstStyle/>
        <a:p>
          <a:endParaRPr lang="en-US"/>
        </a:p>
      </dgm:t>
    </dgm:pt>
    <dgm:pt modelId="{9B1674E0-E5CC-4174-8622-047BE26505FA}">
      <dgm:prSet phldrT="[Text]" custT="1"/>
      <dgm:spPr/>
      <dgm:t>
        <a:bodyPr/>
        <a:lstStyle/>
        <a:p>
          <a:r>
            <a:rPr lang="en-US" sz="1500" dirty="0">
              <a:latin typeface="Arial" panose="020B0604020202020204" pitchFamily="34" charset="0"/>
              <a:cs typeface="Arial" panose="020B0604020202020204" pitchFamily="34" charset="0"/>
            </a:rPr>
            <a:t>Source Geo</a:t>
          </a:r>
        </a:p>
      </dgm:t>
    </dgm:pt>
    <dgm:pt modelId="{B15FDD07-134E-49BC-97E8-7C1868D072C5}" type="parTrans" cxnId="{F01DDD5A-BC15-495E-964F-9EE4221823CD}">
      <dgm:prSet/>
      <dgm:spPr/>
      <dgm:t>
        <a:bodyPr/>
        <a:lstStyle/>
        <a:p>
          <a:endParaRPr lang="en-US"/>
        </a:p>
      </dgm:t>
    </dgm:pt>
    <dgm:pt modelId="{C00CB79E-6F44-4109-9CAE-4A119EB5C608}" type="sibTrans" cxnId="{F01DDD5A-BC15-495E-964F-9EE4221823CD}">
      <dgm:prSet/>
      <dgm:spPr/>
      <dgm:t>
        <a:bodyPr/>
        <a:lstStyle/>
        <a:p>
          <a:endParaRPr lang="en-US"/>
        </a:p>
      </dgm:t>
    </dgm:pt>
    <dgm:pt modelId="{7F9E44F1-96F5-4010-90FF-F0150F898A88}">
      <dgm:prSet phldrT="[Text]"/>
      <dgm:spPr/>
      <dgm:t>
        <a:bodyPr/>
        <a:lstStyle/>
        <a:p>
          <a:r>
            <a:rPr lang="en-US" b="1" dirty="0">
              <a:solidFill>
                <a:srgbClr val="003764"/>
              </a:solidFill>
            </a:rPr>
            <a:t>Time</a:t>
          </a:r>
        </a:p>
      </dgm:t>
    </dgm:pt>
    <dgm:pt modelId="{502B395C-B43B-4D80-A024-AD52385B28E8}" type="parTrans" cxnId="{F48506A9-A2CE-4E4E-AF8F-E920FAA0C651}">
      <dgm:prSet/>
      <dgm:spPr/>
      <dgm:t>
        <a:bodyPr/>
        <a:lstStyle/>
        <a:p>
          <a:endParaRPr lang="en-US"/>
        </a:p>
      </dgm:t>
    </dgm:pt>
    <dgm:pt modelId="{6DE92AE6-6084-4C51-B06E-B9BC0A4CA20C}" type="sibTrans" cxnId="{F48506A9-A2CE-4E4E-AF8F-E920FAA0C651}">
      <dgm:prSet/>
      <dgm:spPr/>
      <dgm:t>
        <a:bodyPr/>
        <a:lstStyle/>
        <a:p>
          <a:endParaRPr lang="en-US"/>
        </a:p>
      </dgm:t>
    </dgm:pt>
    <dgm:pt modelId="{50900BB4-A0C8-4619-84DA-240C9C51DBB8}">
      <dgm:prSet phldrT="[Text]" custT="1"/>
      <dgm:spPr/>
      <dgm:t>
        <a:bodyPr/>
        <a:lstStyle/>
        <a:p>
          <a:r>
            <a:rPr lang="en-US" sz="1500" dirty="0">
              <a:latin typeface="Arial" panose="020B0604020202020204" pitchFamily="34" charset="0"/>
              <a:cs typeface="Arial" panose="020B0604020202020204" pitchFamily="34" charset="0"/>
            </a:rPr>
            <a:t>Source Date / Time</a:t>
          </a:r>
        </a:p>
      </dgm:t>
    </dgm:pt>
    <dgm:pt modelId="{0353ADA0-8CF5-4865-8548-A93EDF4725BF}" type="parTrans" cxnId="{DDD6C136-9438-4EBE-90E9-8C14FC6D5BB3}">
      <dgm:prSet/>
      <dgm:spPr/>
      <dgm:t>
        <a:bodyPr/>
        <a:lstStyle/>
        <a:p>
          <a:endParaRPr lang="en-US"/>
        </a:p>
      </dgm:t>
    </dgm:pt>
    <dgm:pt modelId="{9A0B196C-48F6-40DE-96BA-B2C0828F1645}" type="sibTrans" cxnId="{DDD6C136-9438-4EBE-90E9-8C14FC6D5BB3}">
      <dgm:prSet/>
      <dgm:spPr/>
      <dgm:t>
        <a:bodyPr/>
        <a:lstStyle/>
        <a:p>
          <a:endParaRPr lang="en-US"/>
        </a:p>
      </dgm:t>
    </dgm:pt>
    <dgm:pt modelId="{C5EDDD38-F4C5-4A0C-94B0-D6F14AB33BD3}">
      <dgm:prSet phldrT="[Text]" custT="1"/>
      <dgm:spPr/>
      <dgm:t>
        <a:bodyPr/>
        <a:lstStyle/>
        <a:p>
          <a:r>
            <a:rPr lang="en-US" sz="1500" dirty="0">
              <a:latin typeface="Arial" panose="020B0604020202020204" pitchFamily="34" charset="0"/>
              <a:cs typeface="Arial" panose="020B0604020202020204" pitchFamily="34" charset="0"/>
            </a:rPr>
            <a:t>Route</a:t>
          </a:r>
        </a:p>
      </dgm:t>
    </dgm:pt>
    <dgm:pt modelId="{11A8DACC-2EC1-4F37-BFA1-A90ABE33E0FF}" type="parTrans" cxnId="{5B9AB575-6E43-4C30-BC5A-D23EA1A29074}">
      <dgm:prSet/>
      <dgm:spPr/>
      <dgm:t>
        <a:bodyPr/>
        <a:lstStyle/>
        <a:p>
          <a:endParaRPr lang="en-US"/>
        </a:p>
      </dgm:t>
    </dgm:pt>
    <dgm:pt modelId="{AFE2378E-7B4F-44A2-9702-41E87B7812CB}" type="sibTrans" cxnId="{5B9AB575-6E43-4C30-BC5A-D23EA1A29074}">
      <dgm:prSet/>
      <dgm:spPr/>
      <dgm:t>
        <a:bodyPr/>
        <a:lstStyle/>
        <a:p>
          <a:endParaRPr lang="en-US"/>
        </a:p>
      </dgm:t>
    </dgm:pt>
    <dgm:pt modelId="{50C80F0B-6080-4A97-882D-F4196DBF2BB2}">
      <dgm:prSet phldrT="[Text]" custT="1"/>
      <dgm:spPr/>
      <dgm:t>
        <a:bodyPr/>
        <a:lstStyle/>
        <a:p>
          <a:r>
            <a:rPr lang="en-US" sz="1500" dirty="0">
              <a:latin typeface="Arial" panose="020B0604020202020204" pitchFamily="34" charset="0"/>
              <a:cs typeface="Arial" panose="020B0604020202020204" pitchFamily="34" charset="0"/>
            </a:rPr>
            <a:t>Mile Point</a:t>
          </a:r>
        </a:p>
      </dgm:t>
    </dgm:pt>
    <dgm:pt modelId="{178B0E7A-57EA-4708-BC4C-9E6AE8A6DD0E}" type="parTrans" cxnId="{C8130AE0-EEE3-484C-84A9-4214F6CC9175}">
      <dgm:prSet/>
      <dgm:spPr/>
      <dgm:t>
        <a:bodyPr/>
        <a:lstStyle/>
        <a:p>
          <a:endParaRPr lang="en-US"/>
        </a:p>
      </dgm:t>
    </dgm:pt>
    <dgm:pt modelId="{36B33037-CECB-48DC-8888-8E57D66296A4}" type="sibTrans" cxnId="{C8130AE0-EEE3-484C-84A9-4214F6CC9175}">
      <dgm:prSet/>
      <dgm:spPr/>
      <dgm:t>
        <a:bodyPr/>
        <a:lstStyle/>
        <a:p>
          <a:endParaRPr lang="en-US"/>
        </a:p>
      </dgm:t>
    </dgm:pt>
    <dgm:pt modelId="{681A00D7-8466-42E0-ADA1-65C38BC84D34}">
      <dgm:prSet phldrT="[Text]" custT="1"/>
      <dgm:spPr/>
      <dgm:t>
        <a:bodyPr/>
        <a:lstStyle/>
        <a:p>
          <a:r>
            <a:rPr lang="en-US" sz="1500" dirty="0">
              <a:latin typeface="Arial" panose="020B0604020202020204" pitchFamily="34" charset="0"/>
              <a:cs typeface="Arial" panose="020B0604020202020204" pitchFamily="34" charset="0"/>
            </a:rPr>
            <a:t>KYTC Line</a:t>
          </a:r>
        </a:p>
      </dgm:t>
    </dgm:pt>
    <dgm:pt modelId="{43E684D6-A0D9-415F-8B4E-A58DBC15F5E7}" type="parTrans" cxnId="{0FC74E03-D8EE-4791-B144-88C9A1215975}">
      <dgm:prSet/>
      <dgm:spPr/>
      <dgm:t>
        <a:bodyPr/>
        <a:lstStyle/>
        <a:p>
          <a:endParaRPr lang="en-US"/>
        </a:p>
      </dgm:t>
    </dgm:pt>
    <dgm:pt modelId="{867C0386-F359-41E6-9407-EC3918B96056}" type="sibTrans" cxnId="{0FC74E03-D8EE-4791-B144-88C9A1215975}">
      <dgm:prSet/>
      <dgm:spPr/>
      <dgm:t>
        <a:bodyPr/>
        <a:lstStyle/>
        <a:p>
          <a:endParaRPr lang="en-US"/>
        </a:p>
      </dgm:t>
    </dgm:pt>
    <dgm:pt modelId="{83B20490-EB23-4E29-AEC0-120C30607F05}">
      <dgm:prSet phldrT="[Text]" custT="1"/>
      <dgm:spPr/>
      <dgm:t>
        <a:bodyPr/>
        <a:lstStyle/>
        <a:p>
          <a:r>
            <a:rPr lang="en-US" sz="1500" dirty="0">
              <a:latin typeface="Arial" panose="020B0604020202020204" pitchFamily="34" charset="0"/>
              <a:cs typeface="Arial" panose="020B0604020202020204" pitchFamily="34" charset="0"/>
            </a:rPr>
            <a:t>KYTC Point</a:t>
          </a:r>
        </a:p>
      </dgm:t>
    </dgm:pt>
    <dgm:pt modelId="{23189E9F-2F87-4ADA-864C-26B78628A172}" type="parTrans" cxnId="{22D28ED4-C60C-4611-B1DD-7BCC0BE6D2F7}">
      <dgm:prSet/>
      <dgm:spPr/>
      <dgm:t>
        <a:bodyPr/>
        <a:lstStyle/>
        <a:p>
          <a:endParaRPr lang="en-US"/>
        </a:p>
      </dgm:t>
    </dgm:pt>
    <dgm:pt modelId="{824BB775-4ACC-4A63-82DC-A478F9B06368}" type="sibTrans" cxnId="{22D28ED4-C60C-4611-B1DD-7BCC0BE6D2F7}">
      <dgm:prSet/>
      <dgm:spPr/>
      <dgm:t>
        <a:bodyPr/>
        <a:lstStyle/>
        <a:p>
          <a:endParaRPr lang="en-US"/>
        </a:p>
      </dgm:t>
    </dgm:pt>
    <dgm:pt modelId="{563CD689-0A07-4FEC-87DF-2BEC235D3F38}">
      <dgm:prSet phldrT="[Text]" custT="1"/>
      <dgm:spPr/>
      <dgm:t>
        <a:bodyPr/>
        <a:lstStyle/>
        <a:p>
          <a:r>
            <a:rPr lang="en-US" sz="1500" dirty="0">
              <a:latin typeface="Arial" panose="020B0604020202020204" pitchFamily="34" charset="0"/>
              <a:cs typeface="Arial" panose="020B0604020202020204" pitchFamily="34" charset="0"/>
            </a:rPr>
            <a:t>County</a:t>
          </a:r>
        </a:p>
      </dgm:t>
    </dgm:pt>
    <dgm:pt modelId="{05224B56-94AE-4D58-A0E8-659DC855B769}" type="parTrans" cxnId="{DEFC08F9-E896-4AED-B00E-AA6856EA29C7}">
      <dgm:prSet/>
      <dgm:spPr/>
      <dgm:t>
        <a:bodyPr/>
        <a:lstStyle/>
        <a:p>
          <a:endParaRPr lang="en-US"/>
        </a:p>
      </dgm:t>
    </dgm:pt>
    <dgm:pt modelId="{DABE5284-A61F-4003-A285-626206754A9B}" type="sibTrans" cxnId="{DEFC08F9-E896-4AED-B00E-AA6856EA29C7}">
      <dgm:prSet/>
      <dgm:spPr/>
      <dgm:t>
        <a:bodyPr/>
        <a:lstStyle/>
        <a:p>
          <a:endParaRPr lang="en-US"/>
        </a:p>
      </dgm:t>
    </dgm:pt>
    <dgm:pt modelId="{36BB9B68-E946-42EA-ADD1-B6AD7787F925}">
      <dgm:prSet/>
      <dgm:spPr>
        <a:solidFill>
          <a:schemeClr val="accent2"/>
        </a:solidFill>
      </dgm:spPr>
      <dgm:t>
        <a:bodyPr/>
        <a:lstStyle/>
        <a:p>
          <a:r>
            <a:rPr lang="en-US" dirty="0"/>
            <a:t>Source</a:t>
          </a:r>
        </a:p>
      </dgm:t>
    </dgm:pt>
    <dgm:pt modelId="{FB275D1A-0FB3-4FE5-B310-9755AD140BFA}" type="parTrans" cxnId="{2E24817D-87D4-4A8B-870E-E3011993DE79}">
      <dgm:prSet/>
      <dgm:spPr/>
      <dgm:t>
        <a:bodyPr/>
        <a:lstStyle/>
        <a:p>
          <a:endParaRPr lang="en-US"/>
        </a:p>
      </dgm:t>
    </dgm:pt>
    <dgm:pt modelId="{13907F04-8AF0-4AEF-9BB4-972DF75F43C9}" type="sibTrans" cxnId="{2E24817D-87D4-4A8B-870E-E3011993DE79}">
      <dgm:prSet/>
      <dgm:spPr/>
      <dgm:t>
        <a:bodyPr/>
        <a:lstStyle/>
        <a:p>
          <a:endParaRPr lang="en-US"/>
        </a:p>
      </dgm:t>
    </dgm:pt>
    <dgm:pt modelId="{D89DDC5B-CF55-4910-9B4B-A3B181CEF004}">
      <dgm:prSet custT="1"/>
      <dgm:spPr/>
      <dgm:t>
        <a:bodyPr/>
        <a:lstStyle/>
        <a:p>
          <a:r>
            <a:rPr lang="en-US" sz="1500" dirty="0">
              <a:latin typeface="Arial" panose="020B0604020202020204" pitchFamily="34" charset="0"/>
              <a:cs typeface="Arial" panose="020B0604020202020204" pitchFamily="34" charset="0"/>
            </a:rPr>
            <a:t>Metrics</a:t>
          </a:r>
        </a:p>
      </dgm:t>
    </dgm:pt>
    <dgm:pt modelId="{23F8AB4B-9C6C-45A2-81F0-A20804E5E161}" type="parTrans" cxnId="{5ABF1A86-F82E-4CC5-B56F-AA9F847E1AE6}">
      <dgm:prSet/>
      <dgm:spPr/>
      <dgm:t>
        <a:bodyPr/>
        <a:lstStyle/>
        <a:p>
          <a:endParaRPr lang="en-US"/>
        </a:p>
      </dgm:t>
    </dgm:pt>
    <dgm:pt modelId="{8A21E5F5-60F4-4E90-A12E-6770A367A68A}" type="sibTrans" cxnId="{5ABF1A86-F82E-4CC5-B56F-AA9F847E1AE6}">
      <dgm:prSet/>
      <dgm:spPr/>
      <dgm:t>
        <a:bodyPr/>
        <a:lstStyle/>
        <a:p>
          <a:endParaRPr lang="en-US"/>
        </a:p>
      </dgm:t>
    </dgm:pt>
    <dgm:pt modelId="{42F90747-C7FE-4C9E-949A-F4D7F0B72D29}">
      <dgm:prSet custT="1"/>
      <dgm:spPr/>
      <dgm:t>
        <a:bodyPr/>
        <a:lstStyle/>
        <a:p>
          <a:r>
            <a:rPr lang="en-US" sz="1500" dirty="0">
              <a:latin typeface="Arial" panose="020B0604020202020204" pitchFamily="34" charset="0"/>
              <a:cs typeface="Arial" panose="020B0604020202020204" pitchFamily="34" charset="0"/>
            </a:rPr>
            <a:t>Report Type</a:t>
          </a:r>
        </a:p>
      </dgm:t>
    </dgm:pt>
    <dgm:pt modelId="{3E73B15B-1D9F-4921-AE5D-B8F38C4E8617}" type="parTrans" cxnId="{FA8105EC-EB7A-4481-B1A5-CBD9026FC8BE}">
      <dgm:prSet/>
      <dgm:spPr/>
      <dgm:t>
        <a:bodyPr/>
        <a:lstStyle/>
        <a:p>
          <a:endParaRPr lang="en-US"/>
        </a:p>
      </dgm:t>
    </dgm:pt>
    <dgm:pt modelId="{4BE66649-0382-4378-9AE0-8AE283EA00FF}" type="sibTrans" cxnId="{FA8105EC-EB7A-4481-B1A5-CBD9026FC8BE}">
      <dgm:prSet/>
      <dgm:spPr/>
      <dgm:t>
        <a:bodyPr/>
        <a:lstStyle/>
        <a:p>
          <a:endParaRPr lang="en-US"/>
        </a:p>
      </dgm:t>
    </dgm:pt>
    <dgm:pt modelId="{3F3FD5E5-901E-4997-B07A-0913F0408D63}">
      <dgm:prSet phldrT="[Text]" custT="1"/>
      <dgm:spPr/>
      <dgm:t>
        <a:bodyPr/>
        <a:lstStyle/>
        <a:p>
          <a:r>
            <a:rPr lang="en-US" sz="1500" dirty="0">
              <a:latin typeface="Arial" panose="020B0604020202020204" pitchFamily="34" charset="0"/>
              <a:cs typeface="Arial" panose="020B0604020202020204" pitchFamily="34" charset="0"/>
            </a:rPr>
            <a:t>Capture Date / Time</a:t>
          </a:r>
        </a:p>
      </dgm:t>
    </dgm:pt>
    <dgm:pt modelId="{33FB299E-90D5-4DDB-8541-696D5C458CB6}" type="parTrans" cxnId="{12E52578-08F4-42F9-8D89-474CCB56F3C7}">
      <dgm:prSet/>
      <dgm:spPr/>
      <dgm:t>
        <a:bodyPr/>
        <a:lstStyle/>
        <a:p>
          <a:endParaRPr lang="en-US"/>
        </a:p>
      </dgm:t>
    </dgm:pt>
    <dgm:pt modelId="{2F411A8D-C1DF-48EC-A09F-EB1800E05519}" type="sibTrans" cxnId="{12E52578-08F4-42F9-8D89-474CCB56F3C7}">
      <dgm:prSet/>
      <dgm:spPr/>
      <dgm:t>
        <a:bodyPr/>
        <a:lstStyle/>
        <a:p>
          <a:endParaRPr lang="en-US"/>
        </a:p>
      </dgm:t>
    </dgm:pt>
    <dgm:pt modelId="{8C622857-7CB2-4F48-8454-4AEFF6265438}" type="pres">
      <dgm:prSet presAssocID="{A5D8A026-EABD-4C11-B7BB-BA599EA5316A}" presName="rootnode" presStyleCnt="0">
        <dgm:presLayoutVars>
          <dgm:chMax/>
          <dgm:chPref/>
          <dgm:dir/>
          <dgm:animLvl val="lvl"/>
        </dgm:presLayoutVars>
      </dgm:prSet>
      <dgm:spPr/>
    </dgm:pt>
    <dgm:pt modelId="{19EDF709-6CF7-40C7-BE4B-AE43EBFA707A}" type="pres">
      <dgm:prSet presAssocID="{456DEBD4-0325-4DED-9CE2-3F012E2B09C5}" presName="composite" presStyleCnt="0"/>
      <dgm:spPr/>
    </dgm:pt>
    <dgm:pt modelId="{ACDC4029-0923-43A3-A944-F95C8B7F45FD}" type="pres">
      <dgm:prSet presAssocID="{456DEBD4-0325-4DED-9CE2-3F012E2B09C5}" presName="bentUpArrow1" presStyleLbl="alignImgPlace1" presStyleIdx="0" presStyleCnt="3" custLinFactNeighborY="0"/>
      <dgm:spPr/>
    </dgm:pt>
    <dgm:pt modelId="{39A88EC1-B6CE-41C3-88CA-85922A52FF74}" type="pres">
      <dgm:prSet presAssocID="{456DEBD4-0325-4DED-9CE2-3F012E2B09C5}" presName="ParentText" presStyleLbl="node1" presStyleIdx="0" presStyleCnt="4">
        <dgm:presLayoutVars>
          <dgm:chMax val="1"/>
          <dgm:chPref val="1"/>
          <dgm:bulletEnabled val="1"/>
        </dgm:presLayoutVars>
      </dgm:prSet>
      <dgm:spPr/>
    </dgm:pt>
    <dgm:pt modelId="{C4805E6F-D417-49B3-A5A3-4137855A359F}" type="pres">
      <dgm:prSet presAssocID="{456DEBD4-0325-4DED-9CE2-3F012E2B09C5}" presName="ChildText" presStyleLbl="revTx" presStyleIdx="0" presStyleCnt="4" custScaleX="136554" custLinFactNeighborX="17698">
        <dgm:presLayoutVars>
          <dgm:chMax val="0"/>
          <dgm:chPref val="0"/>
          <dgm:bulletEnabled val="1"/>
        </dgm:presLayoutVars>
      </dgm:prSet>
      <dgm:spPr/>
    </dgm:pt>
    <dgm:pt modelId="{99BB9A36-B43A-452B-BBE9-A0A3B497B87C}" type="pres">
      <dgm:prSet presAssocID="{55A56DC3-8F52-4F1A-A7B4-50D30B06D278}" presName="sibTrans" presStyleCnt="0"/>
      <dgm:spPr/>
    </dgm:pt>
    <dgm:pt modelId="{9FAA3521-DE73-42A6-A40D-EA8FDCB7A1A5}" type="pres">
      <dgm:prSet presAssocID="{7F9E44F1-96F5-4010-90FF-F0150F898A88}" presName="composite" presStyleCnt="0"/>
      <dgm:spPr/>
    </dgm:pt>
    <dgm:pt modelId="{70EA5FBE-E3F6-49E7-A369-8310A40174C9}" type="pres">
      <dgm:prSet presAssocID="{7F9E44F1-96F5-4010-90FF-F0150F898A88}" presName="bentUpArrow1" presStyleLbl="alignImgPlace1" presStyleIdx="1" presStyleCnt="3"/>
      <dgm:spPr/>
    </dgm:pt>
    <dgm:pt modelId="{AF400B91-A8DC-46F5-93A3-75152AF67284}" type="pres">
      <dgm:prSet presAssocID="{7F9E44F1-96F5-4010-90FF-F0150F898A88}" presName="ParentText" presStyleLbl="node1" presStyleIdx="1" presStyleCnt="4" custAng="0">
        <dgm:presLayoutVars>
          <dgm:chMax val="1"/>
          <dgm:chPref val="1"/>
          <dgm:bulletEnabled val="1"/>
        </dgm:presLayoutVars>
      </dgm:prSet>
      <dgm:spPr/>
    </dgm:pt>
    <dgm:pt modelId="{004A7269-7F35-427B-82F6-222B1D04774F}" type="pres">
      <dgm:prSet presAssocID="{7F9E44F1-96F5-4010-90FF-F0150F898A88}" presName="ChildText" presStyleLbl="revTx" presStyleIdx="1" presStyleCnt="4" custScaleX="206150" custLinFactNeighborX="53523" custLinFactNeighborY="0">
        <dgm:presLayoutVars>
          <dgm:chMax val="0"/>
          <dgm:chPref val="0"/>
          <dgm:bulletEnabled val="1"/>
        </dgm:presLayoutVars>
      </dgm:prSet>
      <dgm:spPr/>
    </dgm:pt>
    <dgm:pt modelId="{D2A1D54F-76C7-419B-86F3-52DE8DE268F2}" type="pres">
      <dgm:prSet presAssocID="{6DE92AE6-6084-4C51-B06E-B9BC0A4CA20C}" presName="sibTrans" presStyleCnt="0"/>
      <dgm:spPr/>
    </dgm:pt>
    <dgm:pt modelId="{1524CABA-426B-4093-BDD4-59330A612148}" type="pres">
      <dgm:prSet presAssocID="{3BDE8DCC-CD74-4380-9BB7-7AA904C062A4}" presName="composite" presStyleCnt="0"/>
      <dgm:spPr/>
    </dgm:pt>
    <dgm:pt modelId="{E4D6E1BD-C20A-4BBC-834F-F231D64B37F2}" type="pres">
      <dgm:prSet presAssocID="{3BDE8DCC-CD74-4380-9BB7-7AA904C062A4}" presName="bentUpArrow1" presStyleLbl="alignImgPlace1" presStyleIdx="2" presStyleCnt="3"/>
      <dgm:spPr/>
    </dgm:pt>
    <dgm:pt modelId="{C0FAA6C6-15A1-478D-81B6-E9DAFC3A6FAF}" type="pres">
      <dgm:prSet presAssocID="{3BDE8DCC-CD74-4380-9BB7-7AA904C062A4}" presName="ParentText" presStyleLbl="node1" presStyleIdx="2" presStyleCnt="4">
        <dgm:presLayoutVars>
          <dgm:chMax val="1"/>
          <dgm:chPref val="1"/>
          <dgm:bulletEnabled val="1"/>
        </dgm:presLayoutVars>
      </dgm:prSet>
      <dgm:spPr/>
    </dgm:pt>
    <dgm:pt modelId="{B9924D69-342E-4C05-B881-43974FDD2381}" type="pres">
      <dgm:prSet presAssocID="{3BDE8DCC-CD74-4380-9BB7-7AA904C062A4}" presName="ChildText" presStyleLbl="revTx" presStyleIdx="2" presStyleCnt="4" custScaleX="131378" custLinFactNeighborX="15930">
        <dgm:presLayoutVars>
          <dgm:chMax val="0"/>
          <dgm:chPref val="0"/>
          <dgm:bulletEnabled val="1"/>
        </dgm:presLayoutVars>
      </dgm:prSet>
      <dgm:spPr/>
    </dgm:pt>
    <dgm:pt modelId="{2F4A1CC9-E7F8-400C-B123-57B92AE5805B}" type="pres">
      <dgm:prSet presAssocID="{687996D9-9673-46AB-8EB7-3562059AF598}" presName="sibTrans" presStyleCnt="0"/>
      <dgm:spPr/>
    </dgm:pt>
    <dgm:pt modelId="{493C907C-9E00-4C1D-8756-98A53737DF1E}" type="pres">
      <dgm:prSet presAssocID="{36BB9B68-E946-42EA-ADD1-B6AD7787F925}" presName="composite" presStyleCnt="0"/>
      <dgm:spPr/>
    </dgm:pt>
    <dgm:pt modelId="{0D2ABFFF-3857-43D0-A89A-E13885F8F488}" type="pres">
      <dgm:prSet presAssocID="{36BB9B68-E946-42EA-ADD1-B6AD7787F925}" presName="ParentText" presStyleLbl="node1" presStyleIdx="3" presStyleCnt="4">
        <dgm:presLayoutVars>
          <dgm:chMax val="1"/>
          <dgm:chPref val="1"/>
          <dgm:bulletEnabled val="1"/>
        </dgm:presLayoutVars>
      </dgm:prSet>
      <dgm:spPr/>
    </dgm:pt>
    <dgm:pt modelId="{E0BFCDB8-288F-4C3B-945A-4E312106D3C4}" type="pres">
      <dgm:prSet presAssocID="{36BB9B68-E946-42EA-ADD1-B6AD7787F925}" presName="FinalChildText" presStyleLbl="revTx" presStyleIdx="3" presStyleCnt="4" custScaleX="157100" custLinFactNeighborX="26482" custLinFactNeighborY="-664">
        <dgm:presLayoutVars>
          <dgm:chMax val="0"/>
          <dgm:chPref val="0"/>
          <dgm:bulletEnabled val="1"/>
        </dgm:presLayoutVars>
      </dgm:prSet>
      <dgm:spPr/>
    </dgm:pt>
  </dgm:ptLst>
  <dgm:cxnLst>
    <dgm:cxn modelId="{0FC74E03-D8EE-4791-B144-88C9A1215975}" srcId="{456DEBD4-0325-4DED-9CE2-3F012E2B09C5}" destId="{681A00D7-8466-42E0-ADA1-65C38BC84D34}" srcOrd="2" destOrd="0" parTransId="{43E684D6-A0D9-415F-8B4E-A58DBC15F5E7}" sibTransId="{867C0386-F359-41E6-9407-EC3918B96056}"/>
    <dgm:cxn modelId="{CFF62A0E-0040-4C75-B79F-A41B15D33A26}" type="presOf" srcId="{36BB9B68-E946-42EA-ADD1-B6AD7787F925}" destId="{0D2ABFFF-3857-43D0-A89A-E13885F8F488}" srcOrd="0" destOrd="0" presId="urn:microsoft.com/office/officeart/2005/8/layout/StepDownProcess"/>
    <dgm:cxn modelId="{D47F330E-52CE-405C-AE26-255200FE0CB7}" type="presOf" srcId="{50C80F0B-6080-4A97-882D-F4196DBF2BB2}" destId="{B9924D69-342E-4C05-B881-43974FDD2381}" srcOrd="0" destOrd="2" presId="urn:microsoft.com/office/officeart/2005/8/layout/StepDownProcess"/>
    <dgm:cxn modelId="{6FA45729-5892-4DB6-A5A1-6C1D42F2E276}" type="presOf" srcId="{3BDE8DCC-CD74-4380-9BB7-7AA904C062A4}" destId="{C0FAA6C6-15A1-478D-81B6-E9DAFC3A6FAF}" srcOrd="0" destOrd="0" presId="urn:microsoft.com/office/officeart/2005/8/layout/StepDownProcess"/>
    <dgm:cxn modelId="{2339E629-5D98-46C1-9E3A-EE0682082960}" type="presOf" srcId="{7F9E44F1-96F5-4010-90FF-F0150F898A88}" destId="{AF400B91-A8DC-46F5-93A3-75152AF67284}" srcOrd="0" destOrd="0" presId="urn:microsoft.com/office/officeart/2005/8/layout/StepDownProcess"/>
    <dgm:cxn modelId="{F152C62E-B721-42BA-BCA6-EB421623B440}" srcId="{A5D8A026-EABD-4C11-B7BB-BA599EA5316A}" destId="{456DEBD4-0325-4DED-9CE2-3F012E2B09C5}" srcOrd="0" destOrd="0" parTransId="{46262957-B69D-4533-AAE4-95443359791A}" sibTransId="{55A56DC3-8F52-4F1A-A7B4-50D30B06D278}"/>
    <dgm:cxn modelId="{DDD6C136-9438-4EBE-90E9-8C14FC6D5BB3}" srcId="{7F9E44F1-96F5-4010-90FF-F0150F898A88}" destId="{50900BB4-A0C8-4619-84DA-240C9C51DBB8}" srcOrd="0" destOrd="0" parTransId="{0353ADA0-8CF5-4865-8548-A93EDF4725BF}" sibTransId="{9A0B196C-48F6-40DE-96BA-B2C0828F1645}"/>
    <dgm:cxn modelId="{9B0B805E-58A1-4A6F-B9EE-827CA58FB129}" type="presOf" srcId="{563CD689-0A07-4FEC-87DF-2BEC235D3F38}" destId="{B9924D69-342E-4C05-B881-43974FDD2381}" srcOrd="0" destOrd="0" presId="urn:microsoft.com/office/officeart/2005/8/layout/StepDownProcess"/>
    <dgm:cxn modelId="{FB30AD43-6320-46ED-812D-74609C046752}" type="presOf" srcId="{456DEBD4-0325-4DED-9CE2-3F012E2B09C5}" destId="{39A88EC1-B6CE-41C3-88CA-85922A52FF74}" srcOrd="0" destOrd="0" presId="urn:microsoft.com/office/officeart/2005/8/layout/StepDownProcess"/>
    <dgm:cxn modelId="{9AFFED50-4E2C-4BD8-ABE1-7ABF0001730F}" type="presOf" srcId="{9B1674E0-E5CC-4174-8622-047BE26505FA}" destId="{C4805E6F-D417-49B3-A5A3-4137855A359F}" srcOrd="0" destOrd="0" presId="urn:microsoft.com/office/officeart/2005/8/layout/StepDownProcess"/>
    <dgm:cxn modelId="{5B9AB575-6E43-4C30-BC5A-D23EA1A29074}" srcId="{3BDE8DCC-CD74-4380-9BB7-7AA904C062A4}" destId="{C5EDDD38-F4C5-4A0C-94B0-D6F14AB33BD3}" srcOrd="1" destOrd="0" parTransId="{11A8DACC-2EC1-4F37-BFA1-A90ABE33E0FF}" sibTransId="{AFE2378E-7B4F-44A2-9702-41E87B7812CB}"/>
    <dgm:cxn modelId="{12E52578-08F4-42F9-8D89-474CCB56F3C7}" srcId="{7F9E44F1-96F5-4010-90FF-F0150F898A88}" destId="{3F3FD5E5-901E-4997-B07A-0913F0408D63}" srcOrd="1" destOrd="0" parTransId="{33FB299E-90D5-4DDB-8541-696D5C458CB6}" sibTransId="{2F411A8D-C1DF-48EC-A09F-EB1800E05519}"/>
    <dgm:cxn modelId="{526E0159-ABE7-4AB3-AC4E-EF1D52622E43}" type="presOf" srcId="{83B20490-EB23-4E29-AEC0-120C30607F05}" destId="{C4805E6F-D417-49B3-A5A3-4137855A359F}" srcOrd="0" destOrd="1" presId="urn:microsoft.com/office/officeart/2005/8/layout/StepDownProcess"/>
    <dgm:cxn modelId="{F01DDD5A-BC15-495E-964F-9EE4221823CD}" srcId="{456DEBD4-0325-4DED-9CE2-3F012E2B09C5}" destId="{9B1674E0-E5CC-4174-8622-047BE26505FA}" srcOrd="0" destOrd="0" parTransId="{B15FDD07-134E-49BC-97E8-7C1868D072C5}" sibTransId="{C00CB79E-6F44-4109-9CAE-4A119EB5C608}"/>
    <dgm:cxn modelId="{27BED27C-5A61-4D11-B270-38C91B87953C}" type="presOf" srcId="{3F3FD5E5-901E-4997-B07A-0913F0408D63}" destId="{004A7269-7F35-427B-82F6-222B1D04774F}" srcOrd="0" destOrd="1" presId="urn:microsoft.com/office/officeart/2005/8/layout/StepDownProcess"/>
    <dgm:cxn modelId="{2E24817D-87D4-4A8B-870E-E3011993DE79}" srcId="{A5D8A026-EABD-4C11-B7BB-BA599EA5316A}" destId="{36BB9B68-E946-42EA-ADD1-B6AD7787F925}" srcOrd="3" destOrd="0" parTransId="{FB275D1A-0FB3-4FE5-B310-9755AD140BFA}" sibTransId="{13907F04-8AF0-4AEF-9BB4-972DF75F43C9}"/>
    <dgm:cxn modelId="{8FBABF80-59D6-4411-83F1-90D8BC3273F5}" type="presOf" srcId="{C5EDDD38-F4C5-4A0C-94B0-D6F14AB33BD3}" destId="{B9924D69-342E-4C05-B881-43974FDD2381}" srcOrd="0" destOrd="1" presId="urn:microsoft.com/office/officeart/2005/8/layout/StepDownProcess"/>
    <dgm:cxn modelId="{5ABF1A86-F82E-4CC5-B56F-AA9F847E1AE6}" srcId="{36BB9B68-E946-42EA-ADD1-B6AD7787F925}" destId="{D89DDC5B-CF55-4910-9B4B-A3B181CEF004}" srcOrd="1" destOrd="0" parTransId="{23F8AB4B-9C6C-45A2-81F0-A20804E5E161}" sibTransId="{8A21E5F5-60F4-4E90-A12E-6770A367A68A}"/>
    <dgm:cxn modelId="{8D726186-BE65-46B4-9AC4-67F8DD7B217E}" type="presOf" srcId="{42F90747-C7FE-4C9E-949A-F4D7F0B72D29}" destId="{E0BFCDB8-288F-4C3B-945A-4E312106D3C4}" srcOrd="0" destOrd="0" presId="urn:microsoft.com/office/officeart/2005/8/layout/StepDownProcess"/>
    <dgm:cxn modelId="{244040A1-6C0E-4611-AEFE-7E285DFD6F57}" type="presOf" srcId="{D89DDC5B-CF55-4910-9B4B-A3B181CEF004}" destId="{E0BFCDB8-288F-4C3B-945A-4E312106D3C4}" srcOrd="0" destOrd="1" presId="urn:microsoft.com/office/officeart/2005/8/layout/StepDownProcess"/>
    <dgm:cxn modelId="{F48506A9-A2CE-4E4E-AF8F-E920FAA0C651}" srcId="{A5D8A026-EABD-4C11-B7BB-BA599EA5316A}" destId="{7F9E44F1-96F5-4010-90FF-F0150F898A88}" srcOrd="1" destOrd="0" parTransId="{502B395C-B43B-4D80-A024-AD52385B28E8}" sibTransId="{6DE92AE6-6084-4C51-B06E-B9BC0A4CA20C}"/>
    <dgm:cxn modelId="{22D28ED4-C60C-4611-B1DD-7BCC0BE6D2F7}" srcId="{456DEBD4-0325-4DED-9CE2-3F012E2B09C5}" destId="{83B20490-EB23-4E29-AEC0-120C30607F05}" srcOrd="1" destOrd="0" parTransId="{23189E9F-2F87-4ADA-864C-26B78628A172}" sibTransId="{824BB775-4ACC-4A63-82DC-A478F9B06368}"/>
    <dgm:cxn modelId="{AC0F7DD6-7AFE-4AF0-892B-FB7FD10EC892}" type="presOf" srcId="{681A00D7-8466-42E0-ADA1-65C38BC84D34}" destId="{C4805E6F-D417-49B3-A5A3-4137855A359F}" srcOrd="0" destOrd="2" presId="urn:microsoft.com/office/officeart/2005/8/layout/StepDownProcess"/>
    <dgm:cxn modelId="{C8130AE0-EEE3-484C-84A9-4214F6CC9175}" srcId="{3BDE8DCC-CD74-4380-9BB7-7AA904C062A4}" destId="{50C80F0B-6080-4A97-882D-F4196DBF2BB2}" srcOrd="2" destOrd="0" parTransId="{178B0E7A-57EA-4708-BC4C-9E6AE8A6DD0E}" sibTransId="{36B33037-CECB-48DC-8888-8E57D66296A4}"/>
    <dgm:cxn modelId="{B75143E3-4EF8-4027-9307-8EA5EA040017}" srcId="{A5D8A026-EABD-4C11-B7BB-BA599EA5316A}" destId="{3BDE8DCC-CD74-4380-9BB7-7AA904C062A4}" srcOrd="2" destOrd="0" parTransId="{89CB0188-CF78-4A78-94CA-EABA97793947}" sibTransId="{687996D9-9673-46AB-8EB7-3562059AF598}"/>
    <dgm:cxn modelId="{FA8105EC-EB7A-4481-B1A5-CBD9026FC8BE}" srcId="{36BB9B68-E946-42EA-ADD1-B6AD7787F925}" destId="{42F90747-C7FE-4C9E-949A-F4D7F0B72D29}" srcOrd="0" destOrd="0" parTransId="{3E73B15B-1D9F-4921-AE5D-B8F38C4E8617}" sibTransId="{4BE66649-0382-4378-9AE0-8AE283EA00FF}"/>
    <dgm:cxn modelId="{745836F2-E218-4CC2-AA50-593D80F9E26A}" type="presOf" srcId="{A5D8A026-EABD-4C11-B7BB-BA599EA5316A}" destId="{8C622857-7CB2-4F48-8454-4AEFF6265438}" srcOrd="0" destOrd="0" presId="urn:microsoft.com/office/officeart/2005/8/layout/StepDownProcess"/>
    <dgm:cxn modelId="{DEFC08F9-E896-4AED-B00E-AA6856EA29C7}" srcId="{3BDE8DCC-CD74-4380-9BB7-7AA904C062A4}" destId="{563CD689-0A07-4FEC-87DF-2BEC235D3F38}" srcOrd="0" destOrd="0" parTransId="{05224B56-94AE-4D58-A0E8-659DC855B769}" sibTransId="{DABE5284-A61F-4003-A285-626206754A9B}"/>
    <dgm:cxn modelId="{F5767CFD-8470-4808-85E3-A343F216FC28}" type="presOf" srcId="{50900BB4-A0C8-4619-84DA-240C9C51DBB8}" destId="{004A7269-7F35-427B-82F6-222B1D04774F}" srcOrd="0" destOrd="0" presId="urn:microsoft.com/office/officeart/2005/8/layout/StepDownProcess"/>
    <dgm:cxn modelId="{D01585BD-FF29-4876-87D4-CBCE18823453}" type="presParOf" srcId="{8C622857-7CB2-4F48-8454-4AEFF6265438}" destId="{19EDF709-6CF7-40C7-BE4B-AE43EBFA707A}" srcOrd="0" destOrd="0" presId="urn:microsoft.com/office/officeart/2005/8/layout/StepDownProcess"/>
    <dgm:cxn modelId="{8DF70DDA-8A4B-4CFA-BF65-C8909BD6C726}" type="presParOf" srcId="{19EDF709-6CF7-40C7-BE4B-AE43EBFA707A}" destId="{ACDC4029-0923-43A3-A944-F95C8B7F45FD}" srcOrd="0" destOrd="0" presId="urn:microsoft.com/office/officeart/2005/8/layout/StepDownProcess"/>
    <dgm:cxn modelId="{87BFD85D-0D8C-422D-870E-3C63E0562271}" type="presParOf" srcId="{19EDF709-6CF7-40C7-BE4B-AE43EBFA707A}" destId="{39A88EC1-B6CE-41C3-88CA-85922A52FF74}" srcOrd="1" destOrd="0" presId="urn:microsoft.com/office/officeart/2005/8/layout/StepDownProcess"/>
    <dgm:cxn modelId="{6FC50AFA-E31A-407B-9A0C-ADB205AE4BC6}" type="presParOf" srcId="{19EDF709-6CF7-40C7-BE4B-AE43EBFA707A}" destId="{C4805E6F-D417-49B3-A5A3-4137855A359F}" srcOrd="2" destOrd="0" presId="urn:microsoft.com/office/officeart/2005/8/layout/StepDownProcess"/>
    <dgm:cxn modelId="{93EB3E2F-34E0-4B4B-B73F-78B5573162D7}" type="presParOf" srcId="{8C622857-7CB2-4F48-8454-4AEFF6265438}" destId="{99BB9A36-B43A-452B-BBE9-A0A3B497B87C}" srcOrd="1" destOrd="0" presId="urn:microsoft.com/office/officeart/2005/8/layout/StepDownProcess"/>
    <dgm:cxn modelId="{E61FAE8C-AAD6-4599-B96D-C6158F17E95E}" type="presParOf" srcId="{8C622857-7CB2-4F48-8454-4AEFF6265438}" destId="{9FAA3521-DE73-42A6-A40D-EA8FDCB7A1A5}" srcOrd="2" destOrd="0" presId="urn:microsoft.com/office/officeart/2005/8/layout/StepDownProcess"/>
    <dgm:cxn modelId="{6D3C1C2C-55C8-4480-9C53-0CC3883CE642}" type="presParOf" srcId="{9FAA3521-DE73-42A6-A40D-EA8FDCB7A1A5}" destId="{70EA5FBE-E3F6-49E7-A369-8310A40174C9}" srcOrd="0" destOrd="0" presId="urn:microsoft.com/office/officeart/2005/8/layout/StepDownProcess"/>
    <dgm:cxn modelId="{08E6EFF7-4ABE-4F07-99E0-C4C6290D5EFE}" type="presParOf" srcId="{9FAA3521-DE73-42A6-A40D-EA8FDCB7A1A5}" destId="{AF400B91-A8DC-46F5-93A3-75152AF67284}" srcOrd="1" destOrd="0" presId="urn:microsoft.com/office/officeart/2005/8/layout/StepDownProcess"/>
    <dgm:cxn modelId="{63C241B9-C95A-4D10-8293-7185694EAC31}" type="presParOf" srcId="{9FAA3521-DE73-42A6-A40D-EA8FDCB7A1A5}" destId="{004A7269-7F35-427B-82F6-222B1D04774F}" srcOrd="2" destOrd="0" presId="urn:microsoft.com/office/officeart/2005/8/layout/StepDownProcess"/>
    <dgm:cxn modelId="{E7ACBB51-B984-42EE-97E8-D0D5C75A8712}" type="presParOf" srcId="{8C622857-7CB2-4F48-8454-4AEFF6265438}" destId="{D2A1D54F-76C7-419B-86F3-52DE8DE268F2}" srcOrd="3" destOrd="0" presId="urn:microsoft.com/office/officeart/2005/8/layout/StepDownProcess"/>
    <dgm:cxn modelId="{253F1B3B-6E7E-4302-9A32-A66AB6A9111E}" type="presParOf" srcId="{8C622857-7CB2-4F48-8454-4AEFF6265438}" destId="{1524CABA-426B-4093-BDD4-59330A612148}" srcOrd="4" destOrd="0" presId="urn:microsoft.com/office/officeart/2005/8/layout/StepDownProcess"/>
    <dgm:cxn modelId="{CDD0A589-97D2-4762-91BA-B63A6F7B46B9}" type="presParOf" srcId="{1524CABA-426B-4093-BDD4-59330A612148}" destId="{E4D6E1BD-C20A-4BBC-834F-F231D64B37F2}" srcOrd="0" destOrd="0" presId="urn:microsoft.com/office/officeart/2005/8/layout/StepDownProcess"/>
    <dgm:cxn modelId="{DA123317-6D4D-4931-A7FE-54E0DFEDDC43}" type="presParOf" srcId="{1524CABA-426B-4093-BDD4-59330A612148}" destId="{C0FAA6C6-15A1-478D-81B6-E9DAFC3A6FAF}" srcOrd="1" destOrd="0" presId="urn:microsoft.com/office/officeart/2005/8/layout/StepDownProcess"/>
    <dgm:cxn modelId="{7D3EF8EC-51DB-404F-A208-4656EBFF76CD}" type="presParOf" srcId="{1524CABA-426B-4093-BDD4-59330A612148}" destId="{B9924D69-342E-4C05-B881-43974FDD2381}" srcOrd="2" destOrd="0" presId="urn:microsoft.com/office/officeart/2005/8/layout/StepDownProcess"/>
    <dgm:cxn modelId="{90BC9671-692A-4F15-AB6D-28EC21A399CA}" type="presParOf" srcId="{8C622857-7CB2-4F48-8454-4AEFF6265438}" destId="{2F4A1CC9-E7F8-400C-B123-57B92AE5805B}" srcOrd="5" destOrd="0" presId="urn:microsoft.com/office/officeart/2005/8/layout/StepDownProcess"/>
    <dgm:cxn modelId="{57AFCE76-7DA5-41DE-831A-364051E79351}" type="presParOf" srcId="{8C622857-7CB2-4F48-8454-4AEFF6265438}" destId="{493C907C-9E00-4C1D-8756-98A53737DF1E}" srcOrd="6" destOrd="0" presId="urn:microsoft.com/office/officeart/2005/8/layout/StepDownProcess"/>
    <dgm:cxn modelId="{A5A6691F-1C06-4EB4-81C8-B1D1CBF485FD}" type="presParOf" srcId="{493C907C-9E00-4C1D-8756-98A53737DF1E}" destId="{0D2ABFFF-3857-43D0-A89A-E13885F8F488}" srcOrd="0" destOrd="0" presId="urn:microsoft.com/office/officeart/2005/8/layout/StepDownProcess"/>
    <dgm:cxn modelId="{413A67C9-E0D7-4E5D-AAC2-AF1A4DF498C7}" type="presParOf" srcId="{493C907C-9E00-4C1D-8756-98A53737DF1E}" destId="{E0BFCDB8-288F-4C3B-945A-4E312106D3C4}"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BFFF99-0016-439E-A875-9F9DA77B68EE}" type="doc">
      <dgm:prSet loTypeId="urn:microsoft.com/office/officeart/2005/8/layout/process1" loCatId="process" qsTypeId="urn:microsoft.com/office/officeart/2005/8/quickstyle/simple1" qsCatId="simple" csTypeId="urn:microsoft.com/office/officeart/2005/8/colors/accent1_2" csCatId="accent1" phldr="1"/>
      <dgm:spPr/>
    </dgm:pt>
    <dgm:pt modelId="{CEBDC139-A00E-487A-98A9-BD35C9D22351}">
      <dgm:prSet phldrT="[Text]" custT="1"/>
      <dgm:spPr/>
      <dgm:t>
        <a:bodyPr/>
        <a:lstStyle/>
        <a:p>
          <a:r>
            <a:rPr lang="en-US" sz="1500" dirty="0">
              <a:solidFill>
                <a:srgbClr val="003764"/>
              </a:solidFill>
            </a:rPr>
            <a:t>Date &amp; Time</a:t>
          </a:r>
        </a:p>
      </dgm:t>
    </dgm:pt>
    <dgm:pt modelId="{166F640C-1A04-4199-94CA-B1AA6F30DC5F}" type="parTrans" cxnId="{1731D90F-60D3-4D93-AD67-7B4D2909A5B5}">
      <dgm:prSet/>
      <dgm:spPr/>
      <dgm:t>
        <a:bodyPr/>
        <a:lstStyle/>
        <a:p>
          <a:endParaRPr lang="en-US"/>
        </a:p>
      </dgm:t>
    </dgm:pt>
    <dgm:pt modelId="{46AFCDAD-38A6-481A-82D1-764866192284}" type="sibTrans" cxnId="{1731D90F-60D3-4D93-AD67-7B4D2909A5B5}">
      <dgm:prSet/>
      <dgm:spPr/>
      <dgm:t>
        <a:bodyPr/>
        <a:lstStyle/>
        <a:p>
          <a:endParaRPr lang="en-US">
            <a:solidFill>
              <a:srgbClr val="003764"/>
            </a:solidFill>
          </a:endParaRPr>
        </a:p>
      </dgm:t>
    </dgm:pt>
    <dgm:pt modelId="{691493D2-6E2A-4296-9255-12FDECA42633}">
      <dgm:prSet phldrT="[Text]" custT="1"/>
      <dgm:spPr/>
      <dgm:t>
        <a:bodyPr/>
        <a:lstStyle/>
        <a:p>
          <a:r>
            <a:rPr lang="en-US" sz="1500" dirty="0">
              <a:solidFill>
                <a:srgbClr val="003764"/>
              </a:solidFill>
            </a:rPr>
            <a:t>Fayette</a:t>
          </a:r>
        </a:p>
      </dgm:t>
    </dgm:pt>
    <dgm:pt modelId="{AD732CC7-02B2-4E59-9B2C-3730D587E739}" type="parTrans" cxnId="{1DA734F8-F038-4F46-BE48-97F7502FE37B}">
      <dgm:prSet/>
      <dgm:spPr/>
      <dgm:t>
        <a:bodyPr/>
        <a:lstStyle/>
        <a:p>
          <a:endParaRPr lang="en-US"/>
        </a:p>
      </dgm:t>
    </dgm:pt>
    <dgm:pt modelId="{57EDE61C-ED89-4663-BC21-597D2336F3A8}" type="sibTrans" cxnId="{1DA734F8-F038-4F46-BE48-97F7502FE37B}">
      <dgm:prSet/>
      <dgm:spPr/>
      <dgm:t>
        <a:bodyPr/>
        <a:lstStyle/>
        <a:p>
          <a:endParaRPr lang="en-US">
            <a:solidFill>
              <a:srgbClr val="003764"/>
            </a:solidFill>
          </a:endParaRPr>
        </a:p>
      </dgm:t>
    </dgm:pt>
    <dgm:pt modelId="{7B845CCC-DBD0-49EF-AFD8-67D5E435B56F}">
      <dgm:prSet phldrT="[Text]" custT="1"/>
      <dgm:spPr/>
      <dgm:t>
        <a:bodyPr/>
        <a:lstStyle/>
        <a:p>
          <a:r>
            <a:rPr lang="en-US" sz="1500" dirty="0">
              <a:solidFill>
                <a:srgbClr val="003764"/>
              </a:solidFill>
            </a:rPr>
            <a:t>I-75</a:t>
          </a:r>
        </a:p>
      </dgm:t>
    </dgm:pt>
    <dgm:pt modelId="{FBAAA325-C109-44E1-9359-AF6DAF442823}" type="parTrans" cxnId="{9DE0376C-9BE3-4B15-9B5D-A47A71535255}">
      <dgm:prSet/>
      <dgm:spPr/>
      <dgm:t>
        <a:bodyPr/>
        <a:lstStyle/>
        <a:p>
          <a:endParaRPr lang="en-US"/>
        </a:p>
      </dgm:t>
    </dgm:pt>
    <dgm:pt modelId="{E98508E6-4968-47B5-8D51-206982CD332F}" type="sibTrans" cxnId="{9DE0376C-9BE3-4B15-9B5D-A47A71535255}">
      <dgm:prSet/>
      <dgm:spPr/>
      <dgm:t>
        <a:bodyPr/>
        <a:lstStyle/>
        <a:p>
          <a:endParaRPr lang="en-US">
            <a:solidFill>
              <a:srgbClr val="003764"/>
            </a:solidFill>
          </a:endParaRPr>
        </a:p>
      </dgm:t>
    </dgm:pt>
    <dgm:pt modelId="{63F93DD2-5CB2-49F9-857E-556188EDFCB4}">
      <dgm:prSet custT="1"/>
      <dgm:spPr/>
      <dgm:t>
        <a:bodyPr/>
        <a:lstStyle/>
        <a:p>
          <a:r>
            <a:rPr lang="en-US" sz="1500" dirty="0">
              <a:solidFill>
                <a:srgbClr val="003764"/>
              </a:solidFill>
            </a:rPr>
            <a:t>MP 115 </a:t>
          </a:r>
        </a:p>
      </dgm:t>
    </dgm:pt>
    <dgm:pt modelId="{B63DFAC7-878A-4832-9341-4D486612C433}" type="parTrans" cxnId="{8D952A86-59BB-493C-920C-E55F2CE33E43}">
      <dgm:prSet/>
      <dgm:spPr/>
      <dgm:t>
        <a:bodyPr/>
        <a:lstStyle/>
        <a:p>
          <a:endParaRPr lang="en-US"/>
        </a:p>
      </dgm:t>
    </dgm:pt>
    <dgm:pt modelId="{73CD9980-2C91-4F0D-A217-A22A65B76FB0}" type="sibTrans" cxnId="{8D952A86-59BB-493C-920C-E55F2CE33E43}">
      <dgm:prSet/>
      <dgm:spPr/>
      <dgm:t>
        <a:bodyPr/>
        <a:lstStyle/>
        <a:p>
          <a:endParaRPr lang="en-US">
            <a:solidFill>
              <a:srgbClr val="003764"/>
            </a:solidFill>
          </a:endParaRPr>
        </a:p>
      </dgm:t>
    </dgm:pt>
    <dgm:pt modelId="{DE493A6F-CDC6-4137-BDFE-78A53F16822C}">
      <dgm:prSet custT="1"/>
      <dgm:spPr>
        <a:solidFill>
          <a:schemeClr val="accent2"/>
        </a:solidFill>
      </dgm:spPr>
      <dgm:t>
        <a:bodyPr/>
        <a:lstStyle/>
        <a:p>
          <a:r>
            <a:rPr lang="en-US" sz="1500" dirty="0">
              <a:solidFill>
                <a:schemeClr val="bg1"/>
              </a:solidFill>
            </a:rPr>
            <a:t>Crash</a:t>
          </a:r>
        </a:p>
      </dgm:t>
    </dgm:pt>
    <dgm:pt modelId="{6791E715-496F-432A-9B0D-B9D7AB72FA09}" type="parTrans" cxnId="{4F64F53D-3C2B-468E-851E-7D12FCC07768}">
      <dgm:prSet/>
      <dgm:spPr/>
      <dgm:t>
        <a:bodyPr/>
        <a:lstStyle/>
        <a:p>
          <a:endParaRPr lang="en-US"/>
        </a:p>
      </dgm:t>
    </dgm:pt>
    <dgm:pt modelId="{4681FB08-CFC3-4354-A396-7F3BBA68A7C1}" type="sibTrans" cxnId="{4F64F53D-3C2B-468E-851E-7D12FCC07768}">
      <dgm:prSet/>
      <dgm:spPr/>
      <dgm:t>
        <a:bodyPr/>
        <a:lstStyle/>
        <a:p>
          <a:endParaRPr lang="en-US">
            <a:solidFill>
              <a:srgbClr val="003764"/>
            </a:solidFill>
          </a:endParaRPr>
        </a:p>
      </dgm:t>
    </dgm:pt>
    <dgm:pt modelId="{BAA36B88-351E-4C3D-A71C-2ECDD1CDA5F9}">
      <dgm:prSet/>
      <dgm:spPr>
        <a:solidFill>
          <a:schemeClr val="accent2"/>
        </a:solidFill>
      </dgm:spPr>
      <dgm:t>
        <a:bodyPr/>
        <a:lstStyle/>
        <a:p>
          <a:r>
            <a:rPr lang="en-US" dirty="0">
              <a:solidFill>
                <a:schemeClr val="bg1"/>
              </a:solidFill>
            </a:rPr>
            <a:t>10 </a:t>
          </a:r>
          <a:r>
            <a:rPr lang="en-US" dirty="0" err="1">
              <a:solidFill>
                <a:schemeClr val="bg1"/>
              </a:solidFill>
            </a:rPr>
            <a:t>ThumbsUp</a:t>
          </a:r>
          <a:endParaRPr lang="en-US" dirty="0">
            <a:solidFill>
              <a:schemeClr val="bg1"/>
            </a:solidFill>
          </a:endParaRPr>
        </a:p>
      </dgm:t>
    </dgm:pt>
    <dgm:pt modelId="{44BF9888-607D-4491-A94E-591D251C8612}" type="parTrans" cxnId="{D32FCE41-CE43-4C7C-98A3-A548D235AFBB}">
      <dgm:prSet/>
      <dgm:spPr/>
      <dgm:t>
        <a:bodyPr/>
        <a:lstStyle/>
        <a:p>
          <a:endParaRPr lang="en-US"/>
        </a:p>
      </dgm:t>
    </dgm:pt>
    <dgm:pt modelId="{5FA7D702-D858-4AA4-96E9-BBD184A27138}" type="sibTrans" cxnId="{D32FCE41-CE43-4C7C-98A3-A548D235AFBB}">
      <dgm:prSet/>
      <dgm:spPr/>
      <dgm:t>
        <a:bodyPr/>
        <a:lstStyle/>
        <a:p>
          <a:endParaRPr lang="en-US"/>
        </a:p>
      </dgm:t>
    </dgm:pt>
    <dgm:pt modelId="{B2B604A2-7720-4EE8-A2BD-5C124B1A9403}">
      <dgm:prSet custT="1"/>
      <dgm:spPr/>
      <dgm:t>
        <a:bodyPr/>
        <a:lstStyle/>
        <a:p>
          <a:r>
            <a:rPr lang="en-US" sz="1500" dirty="0">
              <a:solidFill>
                <a:srgbClr val="003764"/>
              </a:solidFill>
            </a:rPr>
            <a:t>District 7</a:t>
          </a:r>
        </a:p>
      </dgm:t>
    </dgm:pt>
    <dgm:pt modelId="{280991A7-C99E-402C-BDC5-25146FAB80B3}" type="parTrans" cxnId="{0A5DCED9-E13B-497D-91DA-9798C1CF8DB7}">
      <dgm:prSet/>
      <dgm:spPr/>
      <dgm:t>
        <a:bodyPr/>
        <a:lstStyle/>
        <a:p>
          <a:endParaRPr lang="en-US"/>
        </a:p>
      </dgm:t>
    </dgm:pt>
    <dgm:pt modelId="{A921DDB4-3A57-4201-B085-4E61F18A450B}" type="sibTrans" cxnId="{0A5DCED9-E13B-497D-91DA-9798C1CF8DB7}">
      <dgm:prSet/>
      <dgm:spPr/>
      <dgm:t>
        <a:bodyPr/>
        <a:lstStyle/>
        <a:p>
          <a:endParaRPr lang="en-US">
            <a:solidFill>
              <a:srgbClr val="003764"/>
            </a:solidFill>
          </a:endParaRPr>
        </a:p>
      </dgm:t>
    </dgm:pt>
    <dgm:pt modelId="{36BF0E3D-5C86-4541-B025-CB2A775AE493}" type="pres">
      <dgm:prSet presAssocID="{44BFFF99-0016-439E-A875-9F9DA77B68EE}" presName="Name0" presStyleCnt="0">
        <dgm:presLayoutVars>
          <dgm:dir/>
          <dgm:resizeHandles val="exact"/>
        </dgm:presLayoutVars>
      </dgm:prSet>
      <dgm:spPr/>
    </dgm:pt>
    <dgm:pt modelId="{B0181A98-501C-42A8-81D5-658EE7646B86}" type="pres">
      <dgm:prSet presAssocID="{CEBDC139-A00E-487A-98A9-BD35C9D22351}" presName="node" presStyleLbl="node1" presStyleIdx="0" presStyleCnt="7">
        <dgm:presLayoutVars>
          <dgm:bulletEnabled val="1"/>
        </dgm:presLayoutVars>
      </dgm:prSet>
      <dgm:spPr/>
    </dgm:pt>
    <dgm:pt modelId="{3511C65D-F9DB-4127-A8BE-3451A70F37E1}" type="pres">
      <dgm:prSet presAssocID="{46AFCDAD-38A6-481A-82D1-764866192284}" presName="sibTrans" presStyleLbl="sibTrans2D1" presStyleIdx="0" presStyleCnt="6"/>
      <dgm:spPr/>
    </dgm:pt>
    <dgm:pt modelId="{B0CDDE94-C5D9-4EB3-AE0C-5CBE2B63A65E}" type="pres">
      <dgm:prSet presAssocID="{46AFCDAD-38A6-481A-82D1-764866192284}" presName="connectorText" presStyleLbl="sibTrans2D1" presStyleIdx="0" presStyleCnt="6"/>
      <dgm:spPr/>
    </dgm:pt>
    <dgm:pt modelId="{6029C84B-E812-4313-91E6-B85DCD0D8DE8}" type="pres">
      <dgm:prSet presAssocID="{B2B604A2-7720-4EE8-A2BD-5C124B1A9403}" presName="node" presStyleLbl="node1" presStyleIdx="1" presStyleCnt="7">
        <dgm:presLayoutVars>
          <dgm:bulletEnabled val="1"/>
        </dgm:presLayoutVars>
      </dgm:prSet>
      <dgm:spPr/>
    </dgm:pt>
    <dgm:pt modelId="{B5FE5582-2C39-48C3-9966-98A89391D4B9}" type="pres">
      <dgm:prSet presAssocID="{A921DDB4-3A57-4201-B085-4E61F18A450B}" presName="sibTrans" presStyleLbl="sibTrans2D1" presStyleIdx="1" presStyleCnt="6"/>
      <dgm:spPr/>
    </dgm:pt>
    <dgm:pt modelId="{B0EB9C41-1A7B-4277-9450-3BC7910CC5C7}" type="pres">
      <dgm:prSet presAssocID="{A921DDB4-3A57-4201-B085-4E61F18A450B}" presName="connectorText" presStyleLbl="sibTrans2D1" presStyleIdx="1" presStyleCnt="6"/>
      <dgm:spPr/>
    </dgm:pt>
    <dgm:pt modelId="{DE0913A1-274A-4C05-9299-6478B9199489}" type="pres">
      <dgm:prSet presAssocID="{691493D2-6E2A-4296-9255-12FDECA42633}" presName="node" presStyleLbl="node1" presStyleIdx="2" presStyleCnt="7">
        <dgm:presLayoutVars>
          <dgm:bulletEnabled val="1"/>
        </dgm:presLayoutVars>
      </dgm:prSet>
      <dgm:spPr/>
    </dgm:pt>
    <dgm:pt modelId="{BC119417-F495-4730-BD69-0ED97538207A}" type="pres">
      <dgm:prSet presAssocID="{57EDE61C-ED89-4663-BC21-597D2336F3A8}" presName="sibTrans" presStyleLbl="sibTrans2D1" presStyleIdx="2" presStyleCnt="6"/>
      <dgm:spPr/>
    </dgm:pt>
    <dgm:pt modelId="{FDAB7E8A-B4C3-46AF-B00F-F71C07E89F36}" type="pres">
      <dgm:prSet presAssocID="{57EDE61C-ED89-4663-BC21-597D2336F3A8}" presName="connectorText" presStyleLbl="sibTrans2D1" presStyleIdx="2" presStyleCnt="6"/>
      <dgm:spPr/>
    </dgm:pt>
    <dgm:pt modelId="{DD429B81-F5C0-48D9-B5AA-A9B6E4F58AAE}" type="pres">
      <dgm:prSet presAssocID="{7B845CCC-DBD0-49EF-AFD8-67D5E435B56F}" presName="node" presStyleLbl="node1" presStyleIdx="3" presStyleCnt="7">
        <dgm:presLayoutVars>
          <dgm:bulletEnabled val="1"/>
        </dgm:presLayoutVars>
      </dgm:prSet>
      <dgm:spPr/>
    </dgm:pt>
    <dgm:pt modelId="{3321E371-B4DE-487C-9ED0-0D5EB8B15EC7}" type="pres">
      <dgm:prSet presAssocID="{E98508E6-4968-47B5-8D51-206982CD332F}" presName="sibTrans" presStyleLbl="sibTrans2D1" presStyleIdx="3" presStyleCnt="6"/>
      <dgm:spPr/>
    </dgm:pt>
    <dgm:pt modelId="{355F3530-9A68-4102-8743-F1EC0DED4101}" type="pres">
      <dgm:prSet presAssocID="{E98508E6-4968-47B5-8D51-206982CD332F}" presName="connectorText" presStyleLbl="sibTrans2D1" presStyleIdx="3" presStyleCnt="6"/>
      <dgm:spPr/>
    </dgm:pt>
    <dgm:pt modelId="{7A858EDA-2A62-4C4B-A5DE-A0EC1FFC56D5}" type="pres">
      <dgm:prSet presAssocID="{63F93DD2-5CB2-49F9-857E-556188EDFCB4}" presName="node" presStyleLbl="node1" presStyleIdx="4" presStyleCnt="7">
        <dgm:presLayoutVars>
          <dgm:bulletEnabled val="1"/>
        </dgm:presLayoutVars>
      </dgm:prSet>
      <dgm:spPr/>
    </dgm:pt>
    <dgm:pt modelId="{F317A4F9-01DC-43BD-8693-9345578D5607}" type="pres">
      <dgm:prSet presAssocID="{73CD9980-2C91-4F0D-A217-A22A65B76FB0}" presName="sibTrans" presStyleLbl="sibTrans2D1" presStyleIdx="4" presStyleCnt="6"/>
      <dgm:spPr/>
    </dgm:pt>
    <dgm:pt modelId="{C81CABEF-918D-4B72-9711-ED0112B705A2}" type="pres">
      <dgm:prSet presAssocID="{73CD9980-2C91-4F0D-A217-A22A65B76FB0}" presName="connectorText" presStyleLbl="sibTrans2D1" presStyleIdx="4" presStyleCnt="6"/>
      <dgm:spPr/>
    </dgm:pt>
    <dgm:pt modelId="{1B950675-D024-4622-895D-675D63E8CDC1}" type="pres">
      <dgm:prSet presAssocID="{DE493A6F-CDC6-4137-BDFE-78A53F16822C}" presName="node" presStyleLbl="node1" presStyleIdx="5" presStyleCnt="7">
        <dgm:presLayoutVars>
          <dgm:bulletEnabled val="1"/>
        </dgm:presLayoutVars>
      </dgm:prSet>
      <dgm:spPr/>
    </dgm:pt>
    <dgm:pt modelId="{6820F24E-7E3B-4BA0-8FC8-AA0F067EBE16}" type="pres">
      <dgm:prSet presAssocID="{4681FB08-CFC3-4354-A396-7F3BBA68A7C1}" presName="sibTrans" presStyleLbl="sibTrans2D1" presStyleIdx="5" presStyleCnt="6"/>
      <dgm:spPr/>
    </dgm:pt>
    <dgm:pt modelId="{9E6C8838-B5CC-4189-A4DA-E1EDECFD4AA8}" type="pres">
      <dgm:prSet presAssocID="{4681FB08-CFC3-4354-A396-7F3BBA68A7C1}" presName="connectorText" presStyleLbl="sibTrans2D1" presStyleIdx="5" presStyleCnt="6"/>
      <dgm:spPr/>
    </dgm:pt>
    <dgm:pt modelId="{9A348165-73D4-495A-8316-3CDEDDF96023}" type="pres">
      <dgm:prSet presAssocID="{BAA36B88-351E-4C3D-A71C-2ECDD1CDA5F9}" presName="node" presStyleLbl="node1" presStyleIdx="6" presStyleCnt="7">
        <dgm:presLayoutVars>
          <dgm:bulletEnabled val="1"/>
        </dgm:presLayoutVars>
      </dgm:prSet>
      <dgm:spPr/>
    </dgm:pt>
  </dgm:ptLst>
  <dgm:cxnLst>
    <dgm:cxn modelId="{80FC9A08-1FD1-489D-BB7F-8410FF32928F}" type="presOf" srcId="{44BFFF99-0016-439E-A875-9F9DA77B68EE}" destId="{36BF0E3D-5C86-4541-B025-CB2A775AE493}" srcOrd="0" destOrd="0" presId="urn:microsoft.com/office/officeart/2005/8/layout/process1"/>
    <dgm:cxn modelId="{1731D90F-60D3-4D93-AD67-7B4D2909A5B5}" srcId="{44BFFF99-0016-439E-A875-9F9DA77B68EE}" destId="{CEBDC139-A00E-487A-98A9-BD35C9D22351}" srcOrd="0" destOrd="0" parTransId="{166F640C-1A04-4199-94CA-B1AA6F30DC5F}" sibTransId="{46AFCDAD-38A6-481A-82D1-764866192284}"/>
    <dgm:cxn modelId="{35C68E11-8C55-43B6-8D83-6749B7FD05DE}" type="presOf" srcId="{E98508E6-4968-47B5-8D51-206982CD332F}" destId="{355F3530-9A68-4102-8743-F1EC0DED4101}" srcOrd="1" destOrd="0" presId="urn:microsoft.com/office/officeart/2005/8/layout/process1"/>
    <dgm:cxn modelId="{9E612415-FA6A-4FB6-9147-F565AAE950D9}" type="presOf" srcId="{B2B604A2-7720-4EE8-A2BD-5C124B1A9403}" destId="{6029C84B-E812-4313-91E6-B85DCD0D8DE8}" srcOrd="0" destOrd="0" presId="urn:microsoft.com/office/officeart/2005/8/layout/process1"/>
    <dgm:cxn modelId="{6AC0C018-C312-4197-B8D7-E842591F3E10}" type="presOf" srcId="{BAA36B88-351E-4C3D-A71C-2ECDD1CDA5F9}" destId="{9A348165-73D4-495A-8316-3CDEDDF96023}" srcOrd="0" destOrd="0" presId="urn:microsoft.com/office/officeart/2005/8/layout/process1"/>
    <dgm:cxn modelId="{B3B80B25-180D-4C56-BAF2-7E59BD3D3135}" type="presOf" srcId="{4681FB08-CFC3-4354-A396-7F3BBA68A7C1}" destId="{6820F24E-7E3B-4BA0-8FC8-AA0F067EBE16}" srcOrd="0" destOrd="0" presId="urn:microsoft.com/office/officeart/2005/8/layout/process1"/>
    <dgm:cxn modelId="{BB1EDB2C-1858-44E4-B32B-AB7F67B75C08}" type="presOf" srcId="{CEBDC139-A00E-487A-98A9-BD35C9D22351}" destId="{B0181A98-501C-42A8-81D5-658EE7646B86}" srcOrd="0" destOrd="0" presId="urn:microsoft.com/office/officeart/2005/8/layout/process1"/>
    <dgm:cxn modelId="{4F64F53D-3C2B-468E-851E-7D12FCC07768}" srcId="{44BFFF99-0016-439E-A875-9F9DA77B68EE}" destId="{DE493A6F-CDC6-4137-BDFE-78A53F16822C}" srcOrd="5" destOrd="0" parTransId="{6791E715-496F-432A-9B0D-B9D7AB72FA09}" sibTransId="{4681FB08-CFC3-4354-A396-7F3BBA68A7C1}"/>
    <dgm:cxn modelId="{18164661-10CE-48CD-80C0-A0FBDA4D7B8D}" type="presOf" srcId="{73CD9980-2C91-4F0D-A217-A22A65B76FB0}" destId="{C81CABEF-918D-4B72-9711-ED0112B705A2}" srcOrd="1" destOrd="0" presId="urn:microsoft.com/office/officeart/2005/8/layout/process1"/>
    <dgm:cxn modelId="{D32FCE41-CE43-4C7C-98A3-A548D235AFBB}" srcId="{44BFFF99-0016-439E-A875-9F9DA77B68EE}" destId="{BAA36B88-351E-4C3D-A71C-2ECDD1CDA5F9}" srcOrd="6" destOrd="0" parTransId="{44BF9888-607D-4491-A94E-591D251C8612}" sibTransId="{5FA7D702-D858-4AA4-96E9-BBD184A27138}"/>
    <dgm:cxn modelId="{9DE0376C-9BE3-4B15-9B5D-A47A71535255}" srcId="{44BFFF99-0016-439E-A875-9F9DA77B68EE}" destId="{7B845CCC-DBD0-49EF-AFD8-67D5E435B56F}" srcOrd="3" destOrd="0" parTransId="{FBAAA325-C109-44E1-9359-AF6DAF442823}" sibTransId="{E98508E6-4968-47B5-8D51-206982CD332F}"/>
    <dgm:cxn modelId="{C5245751-A682-4055-A6D0-9E080926BEF7}" type="presOf" srcId="{57EDE61C-ED89-4663-BC21-597D2336F3A8}" destId="{FDAB7E8A-B4C3-46AF-B00F-F71C07E89F36}" srcOrd="1" destOrd="0" presId="urn:microsoft.com/office/officeart/2005/8/layout/process1"/>
    <dgm:cxn modelId="{C05A9B77-9DB7-40B7-8FA0-1EA00A7A6217}" type="presOf" srcId="{73CD9980-2C91-4F0D-A217-A22A65B76FB0}" destId="{F317A4F9-01DC-43BD-8693-9345578D5607}" srcOrd="0" destOrd="0" presId="urn:microsoft.com/office/officeart/2005/8/layout/process1"/>
    <dgm:cxn modelId="{3BC60879-6D19-41C8-B03C-62BDE8A844CE}" type="presOf" srcId="{691493D2-6E2A-4296-9255-12FDECA42633}" destId="{DE0913A1-274A-4C05-9299-6478B9199489}" srcOrd="0" destOrd="0" presId="urn:microsoft.com/office/officeart/2005/8/layout/process1"/>
    <dgm:cxn modelId="{8D952A86-59BB-493C-920C-E55F2CE33E43}" srcId="{44BFFF99-0016-439E-A875-9F9DA77B68EE}" destId="{63F93DD2-5CB2-49F9-857E-556188EDFCB4}" srcOrd="4" destOrd="0" parTransId="{B63DFAC7-878A-4832-9341-4D486612C433}" sibTransId="{73CD9980-2C91-4F0D-A217-A22A65B76FB0}"/>
    <dgm:cxn modelId="{0F11AB89-9BEB-4FBE-B4B3-C7CF2939DA57}" type="presOf" srcId="{46AFCDAD-38A6-481A-82D1-764866192284}" destId="{3511C65D-F9DB-4127-A8BE-3451A70F37E1}" srcOrd="0" destOrd="0" presId="urn:microsoft.com/office/officeart/2005/8/layout/process1"/>
    <dgm:cxn modelId="{1C12C7BC-C5F2-4681-8BA1-11E59D0253BF}" type="presOf" srcId="{A921DDB4-3A57-4201-B085-4E61F18A450B}" destId="{B5FE5582-2C39-48C3-9966-98A89391D4B9}" srcOrd="0" destOrd="0" presId="urn:microsoft.com/office/officeart/2005/8/layout/process1"/>
    <dgm:cxn modelId="{35E395C5-41A2-4F13-87D3-251FE8A4A1C0}" type="presOf" srcId="{DE493A6F-CDC6-4137-BDFE-78A53F16822C}" destId="{1B950675-D024-4622-895D-675D63E8CDC1}" srcOrd="0" destOrd="0" presId="urn:microsoft.com/office/officeart/2005/8/layout/process1"/>
    <dgm:cxn modelId="{762DEEC8-351B-43AC-82AA-A9DF2CD57D34}" type="presOf" srcId="{63F93DD2-5CB2-49F9-857E-556188EDFCB4}" destId="{7A858EDA-2A62-4C4B-A5DE-A0EC1FFC56D5}" srcOrd="0" destOrd="0" presId="urn:microsoft.com/office/officeart/2005/8/layout/process1"/>
    <dgm:cxn modelId="{15BDA0D9-9301-41C2-A990-AA5554ED9702}" type="presOf" srcId="{4681FB08-CFC3-4354-A396-7F3BBA68A7C1}" destId="{9E6C8838-B5CC-4189-A4DA-E1EDECFD4AA8}" srcOrd="1" destOrd="0" presId="urn:microsoft.com/office/officeart/2005/8/layout/process1"/>
    <dgm:cxn modelId="{0A5DCED9-E13B-497D-91DA-9798C1CF8DB7}" srcId="{44BFFF99-0016-439E-A875-9F9DA77B68EE}" destId="{B2B604A2-7720-4EE8-A2BD-5C124B1A9403}" srcOrd="1" destOrd="0" parTransId="{280991A7-C99E-402C-BDC5-25146FAB80B3}" sibTransId="{A921DDB4-3A57-4201-B085-4E61F18A450B}"/>
    <dgm:cxn modelId="{972CD2DC-7638-4886-9B76-24578B97B802}" type="presOf" srcId="{A921DDB4-3A57-4201-B085-4E61F18A450B}" destId="{B0EB9C41-1A7B-4277-9450-3BC7910CC5C7}" srcOrd="1" destOrd="0" presId="urn:microsoft.com/office/officeart/2005/8/layout/process1"/>
    <dgm:cxn modelId="{255AB0DD-69C5-4082-92C5-F26C997A8B2C}" type="presOf" srcId="{46AFCDAD-38A6-481A-82D1-764866192284}" destId="{B0CDDE94-C5D9-4EB3-AE0C-5CBE2B63A65E}" srcOrd="1" destOrd="0" presId="urn:microsoft.com/office/officeart/2005/8/layout/process1"/>
    <dgm:cxn modelId="{F51AD4F3-8EA8-4AB1-891E-3EF3409B8A8D}" type="presOf" srcId="{7B845CCC-DBD0-49EF-AFD8-67D5E435B56F}" destId="{DD429B81-F5C0-48D9-B5AA-A9B6E4F58AAE}" srcOrd="0" destOrd="0" presId="urn:microsoft.com/office/officeart/2005/8/layout/process1"/>
    <dgm:cxn modelId="{ABDF95F6-AA70-4077-9A87-85C2BF4F0168}" type="presOf" srcId="{E98508E6-4968-47B5-8D51-206982CD332F}" destId="{3321E371-B4DE-487C-9ED0-0D5EB8B15EC7}" srcOrd="0" destOrd="0" presId="urn:microsoft.com/office/officeart/2005/8/layout/process1"/>
    <dgm:cxn modelId="{1DA734F8-F038-4F46-BE48-97F7502FE37B}" srcId="{44BFFF99-0016-439E-A875-9F9DA77B68EE}" destId="{691493D2-6E2A-4296-9255-12FDECA42633}" srcOrd="2" destOrd="0" parTransId="{AD732CC7-02B2-4E59-9B2C-3730D587E739}" sibTransId="{57EDE61C-ED89-4663-BC21-597D2336F3A8}"/>
    <dgm:cxn modelId="{BD1D04FA-ADB5-4A80-A2B4-F3EEF336277C}" type="presOf" srcId="{57EDE61C-ED89-4663-BC21-597D2336F3A8}" destId="{BC119417-F495-4730-BD69-0ED97538207A}" srcOrd="0" destOrd="0" presId="urn:microsoft.com/office/officeart/2005/8/layout/process1"/>
    <dgm:cxn modelId="{71EBADC8-2E4C-419B-ABCC-AAF2C42F5894}" type="presParOf" srcId="{36BF0E3D-5C86-4541-B025-CB2A775AE493}" destId="{B0181A98-501C-42A8-81D5-658EE7646B86}" srcOrd="0" destOrd="0" presId="urn:microsoft.com/office/officeart/2005/8/layout/process1"/>
    <dgm:cxn modelId="{B07DE147-9419-4214-A0D0-384835077D08}" type="presParOf" srcId="{36BF0E3D-5C86-4541-B025-CB2A775AE493}" destId="{3511C65D-F9DB-4127-A8BE-3451A70F37E1}" srcOrd="1" destOrd="0" presId="urn:microsoft.com/office/officeart/2005/8/layout/process1"/>
    <dgm:cxn modelId="{C1F3FCEF-A4CE-4236-9977-0D0AE5446E6B}" type="presParOf" srcId="{3511C65D-F9DB-4127-A8BE-3451A70F37E1}" destId="{B0CDDE94-C5D9-4EB3-AE0C-5CBE2B63A65E}" srcOrd="0" destOrd="0" presId="urn:microsoft.com/office/officeart/2005/8/layout/process1"/>
    <dgm:cxn modelId="{CA99B51E-9728-4175-92E3-44A85B0329F0}" type="presParOf" srcId="{36BF0E3D-5C86-4541-B025-CB2A775AE493}" destId="{6029C84B-E812-4313-91E6-B85DCD0D8DE8}" srcOrd="2" destOrd="0" presId="urn:microsoft.com/office/officeart/2005/8/layout/process1"/>
    <dgm:cxn modelId="{3189AC5E-0046-4BBB-B97D-CED1838E845B}" type="presParOf" srcId="{36BF0E3D-5C86-4541-B025-CB2A775AE493}" destId="{B5FE5582-2C39-48C3-9966-98A89391D4B9}" srcOrd="3" destOrd="0" presId="urn:microsoft.com/office/officeart/2005/8/layout/process1"/>
    <dgm:cxn modelId="{E9FA4044-55D1-4394-B9D1-F33DE4AEE6B7}" type="presParOf" srcId="{B5FE5582-2C39-48C3-9966-98A89391D4B9}" destId="{B0EB9C41-1A7B-4277-9450-3BC7910CC5C7}" srcOrd="0" destOrd="0" presId="urn:microsoft.com/office/officeart/2005/8/layout/process1"/>
    <dgm:cxn modelId="{41433298-2B3A-46BD-813E-821C026FE981}" type="presParOf" srcId="{36BF0E3D-5C86-4541-B025-CB2A775AE493}" destId="{DE0913A1-274A-4C05-9299-6478B9199489}" srcOrd="4" destOrd="0" presId="urn:microsoft.com/office/officeart/2005/8/layout/process1"/>
    <dgm:cxn modelId="{041B905A-F841-4856-89FC-7B4D832B919D}" type="presParOf" srcId="{36BF0E3D-5C86-4541-B025-CB2A775AE493}" destId="{BC119417-F495-4730-BD69-0ED97538207A}" srcOrd="5" destOrd="0" presId="urn:microsoft.com/office/officeart/2005/8/layout/process1"/>
    <dgm:cxn modelId="{503405D1-1460-4763-9A7A-B6CDE8285A21}" type="presParOf" srcId="{BC119417-F495-4730-BD69-0ED97538207A}" destId="{FDAB7E8A-B4C3-46AF-B00F-F71C07E89F36}" srcOrd="0" destOrd="0" presId="urn:microsoft.com/office/officeart/2005/8/layout/process1"/>
    <dgm:cxn modelId="{B24784D2-A46D-420F-AE05-2DABBE92CE78}" type="presParOf" srcId="{36BF0E3D-5C86-4541-B025-CB2A775AE493}" destId="{DD429B81-F5C0-48D9-B5AA-A9B6E4F58AAE}" srcOrd="6" destOrd="0" presId="urn:microsoft.com/office/officeart/2005/8/layout/process1"/>
    <dgm:cxn modelId="{2884AFA6-74C9-4291-869F-FDDA2B886067}" type="presParOf" srcId="{36BF0E3D-5C86-4541-B025-CB2A775AE493}" destId="{3321E371-B4DE-487C-9ED0-0D5EB8B15EC7}" srcOrd="7" destOrd="0" presId="urn:microsoft.com/office/officeart/2005/8/layout/process1"/>
    <dgm:cxn modelId="{46A4AD24-D7F8-4379-95B7-5D7C0120A808}" type="presParOf" srcId="{3321E371-B4DE-487C-9ED0-0D5EB8B15EC7}" destId="{355F3530-9A68-4102-8743-F1EC0DED4101}" srcOrd="0" destOrd="0" presId="urn:microsoft.com/office/officeart/2005/8/layout/process1"/>
    <dgm:cxn modelId="{767DB8CC-3B66-4D2C-87CB-A35891197287}" type="presParOf" srcId="{36BF0E3D-5C86-4541-B025-CB2A775AE493}" destId="{7A858EDA-2A62-4C4B-A5DE-A0EC1FFC56D5}" srcOrd="8" destOrd="0" presId="urn:microsoft.com/office/officeart/2005/8/layout/process1"/>
    <dgm:cxn modelId="{A977CDE7-CF61-4899-B4C3-A04FDAE5FCAC}" type="presParOf" srcId="{36BF0E3D-5C86-4541-B025-CB2A775AE493}" destId="{F317A4F9-01DC-43BD-8693-9345578D5607}" srcOrd="9" destOrd="0" presId="urn:microsoft.com/office/officeart/2005/8/layout/process1"/>
    <dgm:cxn modelId="{AE720C14-BE3B-4893-9C4B-2F32F22206E5}" type="presParOf" srcId="{F317A4F9-01DC-43BD-8693-9345578D5607}" destId="{C81CABEF-918D-4B72-9711-ED0112B705A2}" srcOrd="0" destOrd="0" presId="urn:microsoft.com/office/officeart/2005/8/layout/process1"/>
    <dgm:cxn modelId="{FF28CFF6-DD26-40F3-9D0F-EAD3E6382CAD}" type="presParOf" srcId="{36BF0E3D-5C86-4541-B025-CB2A775AE493}" destId="{1B950675-D024-4622-895D-675D63E8CDC1}" srcOrd="10" destOrd="0" presId="urn:microsoft.com/office/officeart/2005/8/layout/process1"/>
    <dgm:cxn modelId="{1885E793-9152-4ACD-B8AF-09D820A5D6D4}" type="presParOf" srcId="{36BF0E3D-5C86-4541-B025-CB2A775AE493}" destId="{6820F24E-7E3B-4BA0-8FC8-AA0F067EBE16}" srcOrd="11" destOrd="0" presId="urn:microsoft.com/office/officeart/2005/8/layout/process1"/>
    <dgm:cxn modelId="{3B61181B-F13B-49FB-A904-E10DD425814D}" type="presParOf" srcId="{6820F24E-7E3B-4BA0-8FC8-AA0F067EBE16}" destId="{9E6C8838-B5CC-4189-A4DA-E1EDECFD4AA8}" srcOrd="0" destOrd="0" presId="urn:microsoft.com/office/officeart/2005/8/layout/process1"/>
    <dgm:cxn modelId="{14337547-7D72-45BE-AA31-7630BEAF58DF}" type="presParOf" srcId="{36BF0E3D-5C86-4541-B025-CB2A775AE493}" destId="{9A348165-73D4-495A-8316-3CDEDDF96023}" srcOrd="1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BFFF99-0016-439E-A875-9F9DA77B68EE}" type="doc">
      <dgm:prSet loTypeId="urn:microsoft.com/office/officeart/2005/8/layout/process1" loCatId="process" qsTypeId="urn:microsoft.com/office/officeart/2005/8/quickstyle/simple1" qsCatId="simple" csTypeId="urn:microsoft.com/office/officeart/2005/8/colors/accent1_2" csCatId="accent1" phldr="1"/>
      <dgm:spPr/>
    </dgm:pt>
    <dgm:pt modelId="{CEBDC139-A00E-487A-98A9-BD35C9D22351}">
      <dgm:prSet phldrT="[Text]" custT="1"/>
      <dgm:spPr/>
      <dgm:t>
        <a:bodyPr/>
        <a:lstStyle/>
        <a:p>
          <a:r>
            <a:rPr lang="en-US" sz="1500" dirty="0">
              <a:solidFill>
                <a:srgbClr val="003764"/>
              </a:solidFill>
            </a:rPr>
            <a:t>Date &amp; Time</a:t>
          </a:r>
        </a:p>
      </dgm:t>
    </dgm:pt>
    <dgm:pt modelId="{166F640C-1A04-4199-94CA-B1AA6F30DC5F}" type="parTrans" cxnId="{1731D90F-60D3-4D93-AD67-7B4D2909A5B5}">
      <dgm:prSet/>
      <dgm:spPr/>
      <dgm:t>
        <a:bodyPr/>
        <a:lstStyle/>
        <a:p>
          <a:endParaRPr lang="en-US">
            <a:solidFill>
              <a:srgbClr val="003764"/>
            </a:solidFill>
          </a:endParaRPr>
        </a:p>
      </dgm:t>
    </dgm:pt>
    <dgm:pt modelId="{46AFCDAD-38A6-481A-82D1-764866192284}" type="sibTrans" cxnId="{1731D90F-60D3-4D93-AD67-7B4D2909A5B5}">
      <dgm:prSet/>
      <dgm:spPr/>
      <dgm:t>
        <a:bodyPr/>
        <a:lstStyle/>
        <a:p>
          <a:endParaRPr lang="en-US">
            <a:solidFill>
              <a:srgbClr val="003764"/>
            </a:solidFill>
          </a:endParaRPr>
        </a:p>
      </dgm:t>
    </dgm:pt>
    <dgm:pt modelId="{691493D2-6E2A-4296-9255-12FDECA42633}">
      <dgm:prSet phldrT="[Text]" custT="1"/>
      <dgm:spPr/>
      <dgm:t>
        <a:bodyPr/>
        <a:lstStyle/>
        <a:p>
          <a:r>
            <a:rPr lang="en-US" sz="1500" dirty="0">
              <a:solidFill>
                <a:srgbClr val="003764"/>
              </a:solidFill>
            </a:rPr>
            <a:t>Fayette</a:t>
          </a:r>
        </a:p>
      </dgm:t>
    </dgm:pt>
    <dgm:pt modelId="{AD732CC7-02B2-4E59-9B2C-3730D587E739}" type="parTrans" cxnId="{1DA734F8-F038-4F46-BE48-97F7502FE37B}">
      <dgm:prSet/>
      <dgm:spPr/>
      <dgm:t>
        <a:bodyPr/>
        <a:lstStyle/>
        <a:p>
          <a:endParaRPr lang="en-US">
            <a:solidFill>
              <a:srgbClr val="003764"/>
            </a:solidFill>
          </a:endParaRPr>
        </a:p>
      </dgm:t>
    </dgm:pt>
    <dgm:pt modelId="{57EDE61C-ED89-4663-BC21-597D2336F3A8}" type="sibTrans" cxnId="{1DA734F8-F038-4F46-BE48-97F7502FE37B}">
      <dgm:prSet/>
      <dgm:spPr/>
      <dgm:t>
        <a:bodyPr/>
        <a:lstStyle/>
        <a:p>
          <a:endParaRPr lang="en-US">
            <a:solidFill>
              <a:srgbClr val="003764"/>
            </a:solidFill>
          </a:endParaRPr>
        </a:p>
      </dgm:t>
    </dgm:pt>
    <dgm:pt modelId="{7B845CCC-DBD0-49EF-AFD8-67D5E435B56F}">
      <dgm:prSet phldrT="[Text]" custT="1"/>
      <dgm:spPr/>
      <dgm:t>
        <a:bodyPr/>
        <a:lstStyle/>
        <a:p>
          <a:r>
            <a:rPr lang="en-US" sz="1500" dirty="0">
              <a:solidFill>
                <a:srgbClr val="003764"/>
              </a:solidFill>
            </a:rPr>
            <a:t>I-75</a:t>
          </a:r>
        </a:p>
      </dgm:t>
    </dgm:pt>
    <dgm:pt modelId="{FBAAA325-C109-44E1-9359-AF6DAF442823}" type="parTrans" cxnId="{9DE0376C-9BE3-4B15-9B5D-A47A71535255}">
      <dgm:prSet/>
      <dgm:spPr/>
      <dgm:t>
        <a:bodyPr/>
        <a:lstStyle/>
        <a:p>
          <a:endParaRPr lang="en-US">
            <a:solidFill>
              <a:srgbClr val="003764"/>
            </a:solidFill>
          </a:endParaRPr>
        </a:p>
      </dgm:t>
    </dgm:pt>
    <dgm:pt modelId="{E98508E6-4968-47B5-8D51-206982CD332F}" type="sibTrans" cxnId="{9DE0376C-9BE3-4B15-9B5D-A47A71535255}">
      <dgm:prSet/>
      <dgm:spPr/>
      <dgm:t>
        <a:bodyPr/>
        <a:lstStyle/>
        <a:p>
          <a:endParaRPr lang="en-US">
            <a:solidFill>
              <a:srgbClr val="003764"/>
            </a:solidFill>
          </a:endParaRPr>
        </a:p>
      </dgm:t>
    </dgm:pt>
    <dgm:pt modelId="{63F93DD2-5CB2-49F9-857E-556188EDFCB4}">
      <dgm:prSet custT="1"/>
      <dgm:spPr/>
      <dgm:t>
        <a:bodyPr/>
        <a:lstStyle/>
        <a:p>
          <a:r>
            <a:rPr lang="en-US" sz="1500" dirty="0">
              <a:solidFill>
                <a:srgbClr val="003764"/>
              </a:solidFill>
            </a:rPr>
            <a:t>MP 115 </a:t>
          </a:r>
        </a:p>
      </dgm:t>
    </dgm:pt>
    <dgm:pt modelId="{B63DFAC7-878A-4832-9341-4D486612C433}" type="parTrans" cxnId="{8D952A86-59BB-493C-920C-E55F2CE33E43}">
      <dgm:prSet/>
      <dgm:spPr/>
      <dgm:t>
        <a:bodyPr/>
        <a:lstStyle/>
        <a:p>
          <a:endParaRPr lang="en-US">
            <a:solidFill>
              <a:srgbClr val="003764"/>
            </a:solidFill>
          </a:endParaRPr>
        </a:p>
      </dgm:t>
    </dgm:pt>
    <dgm:pt modelId="{73CD9980-2C91-4F0D-A217-A22A65B76FB0}" type="sibTrans" cxnId="{8D952A86-59BB-493C-920C-E55F2CE33E43}">
      <dgm:prSet/>
      <dgm:spPr/>
      <dgm:t>
        <a:bodyPr/>
        <a:lstStyle/>
        <a:p>
          <a:endParaRPr lang="en-US">
            <a:solidFill>
              <a:srgbClr val="003764"/>
            </a:solidFill>
          </a:endParaRPr>
        </a:p>
      </dgm:t>
    </dgm:pt>
    <dgm:pt modelId="{DE493A6F-CDC6-4137-BDFE-78A53F16822C}">
      <dgm:prSet custT="1"/>
      <dgm:spPr>
        <a:solidFill>
          <a:schemeClr val="accent2"/>
        </a:solidFill>
      </dgm:spPr>
      <dgm:t>
        <a:bodyPr/>
        <a:lstStyle/>
        <a:p>
          <a:r>
            <a:rPr lang="en-US" sz="1500" dirty="0">
              <a:solidFill>
                <a:schemeClr val="bg1"/>
              </a:solidFill>
            </a:rPr>
            <a:t>Speed</a:t>
          </a:r>
        </a:p>
      </dgm:t>
    </dgm:pt>
    <dgm:pt modelId="{6791E715-496F-432A-9B0D-B9D7AB72FA09}" type="parTrans" cxnId="{4F64F53D-3C2B-468E-851E-7D12FCC07768}">
      <dgm:prSet/>
      <dgm:spPr/>
      <dgm:t>
        <a:bodyPr/>
        <a:lstStyle/>
        <a:p>
          <a:endParaRPr lang="en-US">
            <a:solidFill>
              <a:srgbClr val="003764"/>
            </a:solidFill>
          </a:endParaRPr>
        </a:p>
      </dgm:t>
    </dgm:pt>
    <dgm:pt modelId="{4681FB08-CFC3-4354-A396-7F3BBA68A7C1}" type="sibTrans" cxnId="{4F64F53D-3C2B-468E-851E-7D12FCC07768}">
      <dgm:prSet/>
      <dgm:spPr/>
      <dgm:t>
        <a:bodyPr/>
        <a:lstStyle/>
        <a:p>
          <a:endParaRPr lang="en-US">
            <a:solidFill>
              <a:srgbClr val="003764"/>
            </a:solidFill>
          </a:endParaRPr>
        </a:p>
      </dgm:t>
    </dgm:pt>
    <dgm:pt modelId="{BAA36B88-351E-4C3D-A71C-2ECDD1CDA5F9}">
      <dgm:prSet custT="1"/>
      <dgm:spPr>
        <a:solidFill>
          <a:schemeClr val="accent2"/>
        </a:solidFill>
      </dgm:spPr>
      <dgm:t>
        <a:bodyPr/>
        <a:lstStyle/>
        <a:p>
          <a:r>
            <a:rPr lang="en-US" sz="1500" dirty="0">
              <a:solidFill>
                <a:schemeClr val="bg1"/>
              </a:solidFill>
            </a:rPr>
            <a:t>25 MPH</a:t>
          </a:r>
        </a:p>
      </dgm:t>
    </dgm:pt>
    <dgm:pt modelId="{44BF9888-607D-4491-A94E-591D251C8612}" type="parTrans" cxnId="{D32FCE41-CE43-4C7C-98A3-A548D235AFBB}">
      <dgm:prSet/>
      <dgm:spPr/>
      <dgm:t>
        <a:bodyPr/>
        <a:lstStyle/>
        <a:p>
          <a:endParaRPr lang="en-US">
            <a:solidFill>
              <a:srgbClr val="003764"/>
            </a:solidFill>
          </a:endParaRPr>
        </a:p>
      </dgm:t>
    </dgm:pt>
    <dgm:pt modelId="{5FA7D702-D858-4AA4-96E9-BBD184A27138}" type="sibTrans" cxnId="{D32FCE41-CE43-4C7C-98A3-A548D235AFBB}">
      <dgm:prSet/>
      <dgm:spPr/>
      <dgm:t>
        <a:bodyPr/>
        <a:lstStyle/>
        <a:p>
          <a:endParaRPr lang="en-US">
            <a:solidFill>
              <a:srgbClr val="003764"/>
            </a:solidFill>
          </a:endParaRPr>
        </a:p>
      </dgm:t>
    </dgm:pt>
    <dgm:pt modelId="{B2B604A2-7720-4EE8-A2BD-5C124B1A9403}">
      <dgm:prSet custT="1"/>
      <dgm:spPr/>
      <dgm:t>
        <a:bodyPr/>
        <a:lstStyle/>
        <a:p>
          <a:r>
            <a:rPr lang="en-US" sz="1500" dirty="0">
              <a:solidFill>
                <a:srgbClr val="003764"/>
              </a:solidFill>
            </a:rPr>
            <a:t>District 7</a:t>
          </a:r>
        </a:p>
      </dgm:t>
    </dgm:pt>
    <dgm:pt modelId="{280991A7-C99E-402C-BDC5-25146FAB80B3}" type="parTrans" cxnId="{0A5DCED9-E13B-497D-91DA-9798C1CF8DB7}">
      <dgm:prSet/>
      <dgm:spPr/>
      <dgm:t>
        <a:bodyPr/>
        <a:lstStyle/>
        <a:p>
          <a:endParaRPr lang="en-US">
            <a:solidFill>
              <a:srgbClr val="003764"/>
            </a:solidFill>
          </a:endParaRPr>
        </a:p>
      </dgm:t>
    </dgm:pt>
    <dgm:pt modelId="{A921DDB4-3A57-4201-B085-4E61F18A450B}" type="sibTrans" cxnId="{0A5DCED9-E13B-497D-91DA-9798C1CF8DB7}">
      <dgm:prSet/>
      <dgm:spPr/>
      <dgm:t>
        <a:bodyPr/>
        <a:lstStyle/>
        <a:p>
          <a:endParaRPr lang="en-US">
            <a:solidFill>
              <a:srgbClr val="003764"/>
            </a:solidFill>
          </a:endParaRPr>
        </a:p>
      </dgm:t>
    </dgm:pt>
    <dgm:pt modelId="{36BF0E3D-5C86-4541-B025-CB2A775AE493}" type="pres">
      <dgm:prSet presAssocID="{44BFFF99-0016-439E-A875-9F9DA77B68EE}" presName="Name0" presStyleCnt="0">
        <dgm:presLayoutVars>
          <dgm:dir/>
          <dgm:resizeHandles val="exact"/>
        </dgm:presLayoutVars>
      </dgm:prSet>
      <dgm:spPr/>
    </dgm:pt>
    <dgm:pt modelId="{B0181A98-501C-42A8-81D5-658EE7646B86}" type="pres">
      <dgm:prSet presAssocID="{CEBDC139-A00E-487A-98A9-BD35C9D22351}" presName="node" presStyleLbl="node1" presStyleIdx="0" presStyleCnt="7">
        <dgm:presLayoutVars>
          <dgm:bulletEnabled val="1"/>
        </dgm:presLayoutVars>
      </dgm:prSet>
      <dgm:spPr/>
    </dgm:pt>
    <dgm:pt modelId="{3511C65D-F9DB-4127-A8BE-3451A70F37E1}" type="pres">
      <dgm:prSet presAssocID="{46AFCDAD-38A6-481A-82D1-764866192284}" presName="sibTrans" presStyleLbl="sibTrans2D1" presStyleIdx="0" presStyleCnt="6"/>
      <dgm:spPr/>
    </dgm:pt>
    <dgm:pt modelId="{B0CDDE94-C5D9-4EB3-AE0C-5CBE2B63A65E}" type="pres">
      <dgm:prSet presAssocID="{46AFCDAD-38A6-481A-82D1-764866192284}" presName="connectorText" presStyleLbl="sibTrans2D1" presStyleIdx="0" presStyleCnt="6"/>
      <dgm:spPr/>
    </dgm:pt>
    <dgm:pt modelId="{6029C84B-E812-4313-91E6-B85DCD0D8DE8}" type="pres">
      <dgm:prSet presAssocID="{B2B604A2-7720-4EE8-A2BD-5C124B1A9403}" presName="node" presStyleLbl="node1" presStyleIdx="1" presStyleCnt="7">
        <dgm:presLayoutVars>
          <dgm:bulletEnabled val="1"/>
        </dgm:presLayoutVars>
      </dgm:prSet>
      <dgm:spPr/>
    </dgm:pt>
    <dgm:pt modelId="{B5FE5582-2C39-48C3-9966-98A89391D4B9}" type="pres">
      <dgm:prSet presAssocID="{A921DDB4-3A57-4201-B085-4E61F18A450B}" presName="sibTrans" presStyleLbl="sibTrans2D1" presStyleIdx="1" presStyleCnt="6"/>
      <dgm:spPr/>
    </dgm:pt>
    <dgm:pt modelId="{B0EB9C41-1A7B-4277-9450-3BC7910CC5C7}" type="pres">
      <dgm:prSet presAssocID="{A921DDB4-3A57-4201-B085-4E61F18A450B}" presName="connectorText" presStyleLbl="sibTrans2D1" presStyleIdx="1" presStyleCnt="6"/>
      <dgm:spPr/>
    </dgm:pt>
    <dgm:pt modelId="{DE0913A1-274A-4C05-9299-6478B9199489}" type="pres">
      <dgm:prSet presAssocID="{691493D2-6E2A-4296-9255-12FDECA42633}" presName="node" presStyleLbl="node1" presStyleIdx="2" presStyleCnt="7">
        <dgm:presLayoutVars>
          <dgm:bulletEnabled val="1"/>
        </dgm:presLayoutVars>
      </dgm:prSet>
      <dgm:spPr/>
    </dgm:pt>
    <dgm:pt modelId="{BC119417-F495-4730-BD69-0ED97538207A}" type="pres">
      <dgm:prSet presAssocID="{57EDE61C-ED89-4663-BC21-597D2336F3A8}" presName="sibTrans" presStyleLbl="sibTrans2D1" presStyleIdx="2" presStyleCnt="6"/>
      <dgm:spPr/>
    </dgm:pt>
    <dgm:pt modelId="{FDAB7E8A-B4C3-46AF-B00F-F71C07E89F36}" type="pres">
      <dgm:prSet presAssocID="{57EDE61C-ED89-4663-BC21-597D2336F3A8}" presName="connectorText" presStyleLbl="sibTrans2D1" presStyleIdx="2" presStyleCnt="6"/>
      <dgm:spPr/>
    </dgm:pt>
    <dgm:pt modelId="{DD429B81-F5C0-48D9-B5AA-A9B6E4F58AAE}" type="pres">
      <dgm:prSet presAssocID="{7B845CCC-DBD0-49EF-AFD8-67D5E435B56F}" presName="node" presStyleLbl="node1" presStyleIdx="3" presStyleCnt="7">
        <dgm:presLayoutVars>
          <dgm:bulletEnabled val="1"/>
        </dgm:presLayoutVars>
      </dgm:prSet>
      <dgm:spPr/>
    </dgm:pt>
    <dgm:pt modelId="{3321E371-B4DE-487C-9ED0-0D5EB8B15EC7}" type="pres">
      <dgm:prSet presAssocID="{E98508E6-4968-47B5-8D51-206982CD332F}" presName="sibTrans" presStyleLbl="sibTrans2D1" presStyleIdx="3" presStyleCnt="6"/>
      <dgm:spPr/>
    </dgm:pt>
    <dgm:pt modelId="{355F3530-9A68-4102-8743-F1EC0DED4101}" type="pres">
      <dgm:prSet presAssocID="{E98508E6-4968-47B5-8D51-206982CD332F}" presName="connectorText" presStyleLbl="sibTrans2D1" presStyleIdx="3" presStyleCnt="6"/>
      <dgm:spPr/>
    </dgm:pt>
    <dgm:pt modelId="{7A858EDA-2A62-4C4B-A5DE-A0EC1FFC56D5}" type="pres">
      <dgm:prSet presAssocID="{63F93DD2-5CB2-49F9-857E-556188EDFCB4}" presName="node" presStyleLbl="node1" presStyleIdx="4" presStyleCnt="7">
        <dgm:presLayoutVars>
          <dgm:bulletEnabled val="1"/>
        </dgm:presLayoutVars>
      </dgm:prSet>
      <dgm:spPr/>
    </dgm:pt>
    <dgm:pt modelId="{F317A4F9-01DC-43BD-8693-9345578D5607}" type="pres">
      <dgm:prSet presAssocID="{73CD9980-2C91-4F0D-A217-A22A65B76FB0}" presName="sibTrans" presStyleLbl="sibTrans2D1" presStyleIdx="4" presStyleCnt="6"/>
      <dgm:spPr/>
    </dgm:pt>
    <dgm:pt modelId="{C81CABEF-918D-4B72-9711-ED0112B705A2}" type="pres">
      <dgm:prSet presAssocID="{73CD9980-2C91-4F0D-A217-A22A65B76FB0}" presName="connectorText" presStyleLbl="sibTrans2D1" presStyleIdx="4" presStyleCnt="6"/>
      <dgm:spPr/>
    </dgm:pt>
    <dgm:pt modelId="{1B950675-D024-4622-895D-675D63E8CDC1}" type="pres">
      <dgm:prSet presAssocID="{DE493A6F-CDC6-4137-BDFE-78A53F16822C}" presName="node" presStyleLbl="node1" presStyleIdx="5" presStyleCnt="7">
        <dgm:presLayoutVars>
          <dgm:bulletEnabled val="1"/>
        </dgm:presLayoutVars>
      </dgm:prSet>
      <dgm:spPr/>
    </dgm:pt>
    <dgm:pt modelId="{6820F24E-7E3B-4BA0-8FC8-AA0F067EBE16}" type="pres">
      <dgm:prSet presAssocID="{4681FB08-CFC3-4354-A396-7F3BBA68A7C1}" presName="sibTrans" presStyleLbl="sibTrans2D1" presStyleIdx="5" presStyleCnt="6"/>
      <dgm:spPr/>
    </dgm:pt>
    <dgm:pt modelId="{9E6C8838-B5CC-4189-A4DA-E1EDECFD4AA8}" type="pres">
      <dgm:prSet presAssocID="{4681FB08-CFC3-4354-A396-7F3BBA68A7C1}" presName="connectorText" presStyleLbl="sibTrans2D1" presStyleIdx="5" presStyleCnt="6"/>
      <dgm:spPr/>
    </dgm:pt>
    <dgm:pt modelId="{9A348165-73D4-495A-8316-3CDEDDF96023}" type="pres">
      <dgm:prSet presAssocID="{BAA36B88-351E-4C3D-A71C-2ECDD1CDA5F9}" presName="node" presStyleLbl="node1" presStyleIdx="6" presStyleCnt="7">
        <dgm:presLayoutVars>
          <dgm:bulletEnabled val="1"/>
        </dgm:presLayoutVars>
      </dgm:prSet>
      <dgm:spPr/>
    </dgm:pt>
  </dgm:ptLst>
  <dgm:cxnLst>
    <dgm:cxn modelId="{80FC9A08-1FD1-489D-BB7F-8410FF32928F}" type="presOf" srcId="{44BFFF99-0016-439E-A875-9F9DA77B68EE}" destId="{36BF0E3D-5C86-4541-B025-CB2A775AE493}" srcOrd="0" destOrd="0" presId="urn:microsoft.com/office/officeart/2005/8/layout/process1"/>
    <dgm:cxn modelId="{1731D90F-60D3-4D93-AD67-7B4D2909A5B5}" srcId="{44BFFF99-0016-439E-A875-9F9DA77B68EE}" destId="{CEBDC139-A00E-487A-98A9-BD35C9D22351}" srcOrd="0" destOrd="0" parTransId="{166F640C-1A04-4199-94CA-B1AA6F30DC5F}" sibTransId="{46AFCDAD-38A6-481A-82D1-764866192284}"/>
    <dgm:cxn modelId="{35C68E11-8C55-43B6-8D83-6749B7FD05DE}" type="presOf" srcId="{E98508E6-4968-47B5-8D51-206982CD332F}" destId="{355F3530-9A68-4102-8743-F1EC0DED4101}" srcOrd="1" destOrd="0" presId="urn:microsoft.com/office/officeart/2005/8/layout/process1"/>
    <dgm:cxn modelId="{9E612415-FA6A-4FB6-9147-F565AAE950D9}" type="presOf" srcId="{B2B604A2-7720-4EE8-A2BD-5C124B1A9403}" destId="{6029C84B-E812-4313-91E6-B85DCD0D8DE8}" srcOrd="0" destOrd="0" presId="urn:microsoft.com/office/officeart/2005/8/layout/process1"/>
    <dgm:cxn modelId="{6AC0C018-C312-4197-B8D7-E842591F3E10}" type="presOf" srcId="{BAA36B88-351E-4C3D-A71C-2ECDD1CDA5F9}" destId="{9A348165-73D4-495A-8316-3CDEDDF96023}" srcOrd="0" destOrd="0" presId="urn:microsoft.com/office/officeart/2005/8/layout/process1"/>
    <dgm:cxn modelId="{B3B80B25-180D-4C56-BAF2-7E59BD3D3135}" type="presOf" srcId="{4681FB08-CFC3-4354-A396-7F3BBA68A7C1}" destId="{6820F24E-7E3B-4BA0-8FC8-AA0F067EBE16}" srcOrd="0" destOrd="0" presId="urn:microsoft.com/office/officeart/2005/8/layout/process1"/>
    <dgm:cxn modelId="{BB1EDB2C-1858-44E4-B32B-AB7F67B75C08}" type="presOf" srcId="{CEBDC139-A00E-487A-98A9-BD35C9D22351}" destId="{B0181A98-501C-42A8-81D5-658EE7646B86}" srcOrd="0" destOrd="0" presId="urn:microsoft.com/office/officeart/2005/8/layout/process1"/>
    <dgm:cxn modelId="{4F64F53D-3C2B-468E-851E-7D12FCC07768}" srcId="{44BFFF99-0016-439E-A875-9F9DA77B68EE}" destId="{DE493A6F-CDC6-4137-BDFE-78A53F16822C}" srcOrd="5" destOrd="0" parTransId="{6791E715-496F-432A-9B0D-B9D7AB72FA09}" sibTransId="{4681FB08-CFC3-4354-A396-7F3BBA68A7C1}"/>
    <dgm:cxn modelId="{18164661-10CE-48CD-80C0-A0FBDA4D7B8D}" type="presOf" srcId="{73CD9980-2C91-4F0D-A217-A22A65B76FB0}" destId="{C81CABEF-918D-4B72-9711-ED0112B705A2}" srcOrd="1" destOrd="0" presId="urn:microsoft.com/office/officeart/2005/8/layout/process1"/>
    <dgm:cxn modelId="{D32FCE41-CE43-4C7C-98A3-A548D235AFBB}" srcId="{44BFFF99-0016-439E-A875-9F9DA77B68EE}" destId="{BAA36B88-351E-4C3D-A71C-2ECDD1CDA5F9}" srcOrd="6" destOrd="0" parTransId="{44BF9888-607D-4491-A94E-591D251C8612}" sibTransId="{5FA7D702-D858-4AA4-96E9-BBD184A27138}"/>
    <dgm:cxn modelId="{9DE0376C-9BE3-4B15-9B5D-A47A71535255}" srcId="{44BFFF99-0016-439E-A875-9F9DA77B68EE}" destId="{7B845CCC-DBD0-49EF-AFD8-67D5E435B56F}" srcOrd="3" destOrd="0" parTransId="{FBAAA325-C109-44E1-9359-AF6DAF442823}" sibTransId="{E98508E6-4968-47B5-8D51-206982CD332F}"/>
    <dgm:cxn modelId="{C5245751-A682-4055-A6D0-9E080926BEF7}" type="presOf" srcId="{57EDE61C-ED89-4663-BC21-597D2336F3A8}" destId="{FDAB7E8A-B4C3-46AF-B00F-F71C07E89F36}" srcOrd="1" destOrd="0" presId="urn:microsoft.com/office/officeart/2005/8/layout/process1"/>
    <dgm:cxn modelId="{C05A9B77-9DB7-40B7-8FA0-1EA00A7A6217}" type="presOf" srcId="{73CD9980-2C91-4F0D-A217-A22A65B76FB0}" destId="{F317A4F9-01DC-43BD-8693-9345578D5607}" srcOrd="0" destOrd="0" presId="urn:microsoft.com/office/officeart/2005/8/layout/process1"/>
    <dgm:cxn modelId="{3BC60879-6D19-41C8-B03C-62BDE8A844CE}" type="presOf" srcId="{691493D2-6E2A-4296-9255-12FDECA42633}" destId="{DE0913A1-274A-4C05-9299-6478B9199489}" srcOrd="0" destOrd="0" presId="urn:microsoft.com/office/officeart/2005/8/layout/process1"/>
    <dgm:cxn modelId="{8D952A86-59BB-493C-920C-E55F2CE33E43}" srcId="{44BFFF99-0016-439E-A875-9F9DA77B68EE}" destId="{63F93DD2-5CB2-49F9-857E-556188EDFCB4}" srcOrd="4" destOrd="0" parTransId="{B63DFAC7-878A-4832-9341-4D486612C433}" sibTransId="{73CD9980-2C91-4F0D-A217-A22A65B76FB0}"/>
    <dgm:cxn modelId="{0F11AB89-9BEB-4FBE-B4B3-C7CF2939DA57}" type="presOf" srcId="{46AFCDAD-38A6-481A-82D1-764866192284}" destId="{3511C65D-F9DB-4127-A8BE-3451A70F37E1}" srcOrd="0" destOrd="0" presId="urn:microsoft.com/office/officeart/2005/8/layout/process1"/>
    <dgm:cxn modelId="{1C12C7BC-C5F2-4681-8BA1-11E59D0253BF}" type="presOf" srcId="{A921DDB4-3A57-4201-B085-4E61F18A450B}" destId="{B5FE5582-2C39-48C3-9966-98A89391D4B9}" srcOrd="0" destOrd="0" presId="urn:microsoft.com/office/officeart/2005/8/layout/process1"/>
    <dgm:cxn modelId="{35E395C5-41A2-4F13-87D3-251FE8A4A1C0}" type="presOf" srcId="{DE493A6F-CDC6-4137-BDFE-78A53F16822C}" destId="{1B950675-D024-4622-895D-675D63E8CDC1}" srcOrd="0" destOrd="0" presId="urn:microsoft.com/office/officeart/2005/8/layout/process1"/>
    <dgm:cxn modelId="{762DEEC8-351B-43AC-82AA-A9DF2CD57D34}" type="presOf" srcId="{63F93DD2-5CB2-49F9-857E-556188EDFCB4}" destId="{7A858EDA-2A62-4C4B-A5DE-A0EC1FFC56D5}" srcOrd="0" destOrd="0" presId="urn:microsoft.com/office/officeart/2005/8/layout/process1"/>
    <dgm:cxn modelId="{15BDA0D9-9301-41C2-A990-AA5554ED9702}" type="presOf" srcId="{4681FB08-CFC3-4354-A396-7F3BBA68A7C1}" destId="{9E6C8838-B5CC-4189-A4DA-E1EDECFD4AA8}" srcOrd="1" destOrd="0" presId="urn:microsoft.com/office/officeart/2005/8/layout/process1"/>
    <dgm:cxn modelId="{0A5DCED9-E13B-497D-91DA-9798C1CF8DB7}" srcId="{44BFFF99-0016-439E-A875-9F9DA77B68EE}" destId="{B2B604A2-7720-4EE8-A2BD-5C124B1A9403}" srcOrd="1" destOrd="0" parTransId="{280991A7-C99E-402C-BDC5-25146FAB80B3}" sibTransId="{A921DDB4-3A57-4201-B085-4E61F18A450B}"/>
    <dgm:cxn modelId="{972CD2DC-7638-4886-9B76-24578B97B802}" type="presOf" srcId="{A921DDB4-3A57-4201-B085-4E61F18A450B}" destId="{B0EB9C41-1A7B-4277-9450-3BC7910CC5C7}" srcOrd="1" destOrd="0" presId="urn:microsoft.com/office/officeart/2005/8/layout/process1"/>
    <dgm:cxn modelId="{255AB0DD-69C5-4082-92C5-F26C997A8B2C}" type="presOf" srcId="{46AFCDAD-38A6-481A-82D1-764866192284}" destId="{B0CDDE94-C5D9-4EB3-AE0C-5CBE2B63A65E}" srcOrd="1" destOrd="0" presId="urn:microsoft.com/office/officeart/2005/8/layout/process1"/>
    <dgm:cxn modelId="{F51AD4F3-8EA8-4AB1-891E-3EF3409B8A8D}" type="presOf" srcId="{7B845CCC-DBD0-49EF-AFD8-67D5E435B56F}" destId="{DD429B81-F5C0-48D9-B5AA-A9B6E4F58AAE}" srcOrd="0" destOrd="0" presId="urn:microsoft.com/office/officeart/2005/8/layout/process1"/>
    <dgm:cxn modelId="{ABDF95F6-AA70-4077-9A87-85C2BF4F0168}" type="presOf" srcId="{E98508E6-4968-47B5-8D51-206982CD332F}" destId="{3321E371-B4DE-487C-9ED0-0D5EB8B15EC7}" srcOrd="0" destOrd="0" presId="urn:microsoft.com/office/officeart/2005/8/layout/process1"/>
    <dgm:cxn modelId="{1DA734F8-F038-4F46-BE48-97F7502FE37B}" srcId="{44BFFF99-0016-439E-A875-9F9DA77B68EE}" destId="{691493D2-6E2A-4296-9255-12FDECA42633}" srcOrd="2" destOrd="0" parTransId="{AD732CC7-02B2-4E59-9B2C-3730D587E739}" sibTransId="{57EDE61C-ED89-4663-BC21-597D2336F3A8}"/>
    <dgm:cxn modelId="{BD1D04FA-ADB5-4A80-A2B4-F3EEF336277C}" type="presOf" srcId="{57EDE61C-ED89-4663-BC21-597D2336F3A8}" destId="{BC119417-F495-4730-BD69-0ED97538207A}" srcOrd="0" destOrd="0" presId="urn:microsoft.com/office/officeart/2005/8/layout/process1"/>
    <dgm:cxn modelId="{71EBADC8-2E4C-419B-ABCC-AAF2C42F5894}" type="presParOf" srcId="{36BF0E3D-5C86-4541-B025-CB2A775AE493}" destId="{B0181A98-501C-42A8-81D5-658EE7646B86}" srcOrd="0" destOrd="0" presId="urn:microsoft.com/office/officeart/2005/8/layout/process1"/>
    <dgm:cxn modelId="{B07DE147-9419-4214-A0D0-384835077D08}" type="presParOf" srcId="{36BF0E3D-5C86-4541-B025-CB2A775AE493}" destId="{3511C65D-F9DB-4127-A8BE-3451A70F37E1}" srcOrd="1" destOrd="0" presId="urn:microsoft.com/office/officeart/2005/8/layout/process1"/>
    <dgm:cxn modelId="{C1F3FCEF-A4CE-4236-9977-0D0AE5446E6B}" type="presParOf" srcId="{3511C65D-F9DB-4127-A8BE-3451A70F37E1}" destId="{B0CDDE94-C5D9-4EB3-AE0C-5CBE2B63A65E}" srcOrd="0" destOrd="0" presId="urn:microsoft.com/office/officeart/2005/8/layout/process1"/>
    <dgm:cxn modelId="{CA99B51E-9728-4175-92E3-44A85B0329F0}" type="presParOf" srcId="{36BF0E3D-5C86-4541-B025-CB2A775AE493}" destId="{6029C84B-E812-4313-91E6-B85DCD0D8DE8}" srcOrd="2" destOrd="0" presId="urn:microsoft.com/office/officeart/2005/8/layout/process1"/>
    <dgm:cxn modelId="{3189AC5E-0046-4BBB-B97D-CED1838E845B}" type="presParOf" srcId="{36BF0E3D-5C86-4541-B025-CB2A775AE493}" destId="{B5FE5582-2C39-48C3-9966-98A89391D4B9}" srcOrd="3" destOrd="0" presId="urn:microsoft.com/office/officeart/2005/8/layout/process1"/>
    <dgm:cxn modelId="{E9FA4044-55D1-4394-B9D1-F33DE4AEE6B7}" type="presParOf" srcId="{B5FE5582-2C39-48C3-9966-98A89391D4B9}" destId="{B0EB9C41-1A7B-4277-9450-3BC7910CC5C7}" srcOrd="0" destOrd="0" presId="urn:microsoft.com/office/officeart/2005/8/layout/process1"/>
    <dgm:cxn modelId="{41433298-2B3A-46BD-813E-821C026FE981}" type="presParOf" srcId="{36BF0E3D-5C86-4541-B025-CB2A775AE493}" destId="{DE0913A1-274A-4C05-9299-6478B9199489}" srcOrd="4" destOrd="0" presId="urn:microsoft.com/office/officeart/2005/8/layout/process1"/>
    <dgm:cxn modelId="{041B905A-F841-4856-89FC-7B4D832B919D}" type="presParOf" srcId="{36BF0E3D-5C86-4541-B025-CB2A775AE493}" destId="{BC119417-F495-4730-BD69-0ED97538207A}" srcOrd="5" destOrd="0" presId="urn:microsoft.com/office/officeart/2005/8/layout/process1"/>
    <dgm:cxn modelId="{503405D1-1460-4763-9A7A-B6CDE8285A21}" type="presParOf" srcId="{BC119417-F495-4730-BD69-0ED97538207A}" destId="{FDAB7E8A-B4C3-46AF-B00F-F71C07E89F36}" srcOrd="0" destOrd="0" presId="urn:microsoft.com/office/officeart/2005/8/layout/process1"/>
    <dgm:cxn modelId="{B24784D2-A46D-420F-AE05-2DABBE92CE78}" type="presParOf" srcId="{36BF0E3D-5C86-4541-B025-CB2A775AE493}" destId="{DD429B81-F5C0-48D9-B5AA-A9B6E4F58AAE}" srcOrd="6" destOrd="0" presId="urn:microsoft.com/office/officeart/2005/8/layout/process1"/>
    <dgm:cxn modelId="{2884AFA6-74C9-4291-869F-FDDA2B886067}" type="presParOf" srcId="{36BF0E3D-5C86-4541-B025-CB2A775AE493}" destId="{3321E371-B4DE-487C-9ED0-0D5EB8B15EC7}" srcOrd="7" destOrd="0" presId="urn:microsoft.com/office/officeart/2005/8/layout/process1"/>
    <dgm:cxn modelId="{46A4AD24-D7F8-4379-95B7-5D7C0120A808}" type="presParOf" srcId="{3321E371-B4DE-487C-9ED0-0D5EB8B15EC7}" destId="{355F3530-9A68-4102-8743-F1EC0DED4101}" srcOrd="0" destOrd="0" presId="urn:microsoft.com/office/officeart/2005/8/layout/process1"/>
    <dgm:cxn modelId="{767DB8CC-3B66-4D2C-87CB-A35891197287}" type="presParOf" srcId="{36BF0E3D-5C86-4541-B025-CB2A775AE493}" destId="{7A858EDA-2A62-4C4B-A5DE-A0EC1FFC56D5}" srcOrd="8" destOrd="0" presId="urn:microsoft.com/office/officeart/2005/8/layout/process1"/>
    <dgm:cxn modelId="{A977CDE7-CF61-4899-B4C3-A04FDAE5FCAC}" type="presParOf" srcId="{36BF0E3D-5C86-4541-B025-CB2A775AE493}" destId="{F317A4F9-01DC-43BD-8693-9345578D5607}" srcOrd="9" destOrd="0" presId="urn:microsoft.com/office/officeart/2005/8/layout/process1"/>
    <dgm:cxn modelId="{AE720C14-BE3B-4893-9C4B-2F32F22206E5}" type="presParOf" srcId="{F317A4F9-01DC-43BD-8693-9345578D5607}" destId="{C81CABEF-918D-4B72-9711-ED0112B705A2}" srcOrd="0" destOrd="0" presId="urn:microsoft.com/office/officeart/2005/8/layout/process1"/>
    <dgm:cxn modelId="{FF28CFF6-DD26-40F3-9D0F-EAD3E6382CAD}" type="presParOf" srcId="{36BF0E3D-5C86-4541-B025-CB2A775AE493}" destId="{1B950675-D024-4622-895D-675D63E8CDC1}" srcOrd="10" destOrd="0" presId="urn:microsoft.com/office/officeart/2005/8/layout/process1"/>
    <dgm:cxn modelId="{1885E793-9152-4ACD-B8AF-09D820A5D6D4}" type="presParOf" srcId="{36BF0E3D-5C86-4541-B025-CB2A775AE493}" destId="{6820F24E-7E3B-4BA0-8FC8-AA0F067EBE16}" srcOrd="11" destOrd="0" presId="urn:microsoft.com/office/officeart/2005/8/layout/process1"/>
    <dgm:cxn modelId="{3B61181B-F13B-49FB-A904-E10DD425814D}" type="presParOf" srcId="{6820F24E-7E3B-4BA0-8FC8-AA0F067EBE16}" destId="{9E6C8838-B5CC-4189-A4DA-E1EDECFD4AA8}" srcOrd="0" destOrd="0" presId="urn:microsoft.com/office/officeart/2005/8/layout/process1"/>
    <dgm:cxn modelId="{14337547-7D72-45BE-AA31-7630BEAF58DF}" type="presParOf" srcId="{36BF0E3D-5C86-4541-B025-CB2A775AE493}" destId="{9A348165-73D4-495A-8316-3CDEDDF96023}" srcOrd="12"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B356B2-0216-486D-848B-2E4EAC98D281}"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6EBEC4D1-168E-47BE-8399-5BC070CE6917}">
      <dgm:prSet phldrT="[Text]"/>
      <dgm:spPr>
        <a:solidFill>
          <a:srgbClr val="00B0F0"/>
        </a:solidFill>
      </dgm:spPr>
      <dgm:t>
        <a:bodyPr/>
        <a:lstStyle/>
        <a:p>
          <a:r>
            <a:rPr lang="en-US" dirty="0"/>
            <a:t>DATA</a:t>
          </a:r>
        </a:p>
      </dgm:t>
    </dgm:pt>
    <dgm:pt modelId="{10555D62-2A6C-41E0-85C2-311F92D315C5}" type="parTrans" cxnId="{460E019C-2537-4AB8-AE19-128D87D62A3F}">
      <dgm:prSet/>
      <dgm:spPr/>
      <dgm:t>
        <a:bodyPr/>
        <a:lstStyle/>
        <a:p>
          <a:endParaRPr lang="en-US"/>
        </a:p>
      </dgm:t>
    </dgm:pt>
    <dgm:pt modelId="{F7C5EE17-B042-42FA-A40D-DB4051E44114}" type="sibTrans" cxnId="{460E019C-2537-4AB8-AE19-128D87D62A3F}">
      <dgm:prSet/>
      <dgm:spPr/>
      <dgm:t>
        <a:bodyPr/>
        <a:lstStyle/>
        <a:p>
          <a:endParaRPr lang="en-US"/>
        </a:p>
      </dgm:t>
    </dgm:pt>
    <dgm:pt modelId="{B85681FF-173A-4AF5-AE80-0C1F0014C018}">
      <dgm:prSet phldrT="[Text]" custT="1"/>
      <dgm:spPr/>
      <dgm:t>
        <a:bodyPr/>
        <a:lstStyle/>
        <a:p>
          <a:r>
            <a:rPr lang="en-US" sz="1400" b="1" dirty="0">
              <a:solidFill>
                <a:srgbClr val="003764"/>
              </a:solidFill>
            </a:rPr>
            <a:t>Monitoring</a:t>
          </a:r>
        </a:p>
      </dgm:t>
    </dgm:pt>
    <dgm:pt modelId="{EF71FE08-EF6C-43A3-9E16-EED36685D3C2}" type="parTrans" cxnId="{34CBE660-50D9-4C71-8AB7-A208643162F2}">
      <dgm:prSet/>
      <dgm:spPr/>
      <dgm:t>
        <a:bodyPr/>
        <a:lstStyle/>
        <a:p>
          <a:endParaRPr lang="en-US"/>
        </a:p>
      </dgm:t>
    </dgm:pt>
    <dgm:pt modelId="{79382F48-F6D3-49F1-8975-356A07F397A8}" type="sibTrans" cxnId="{34CBE660-50D9-4C71-8AB7-A208643162F2}">
      <dgm:prSet/>
      <dgm:spPr/>
      <dgm:t>
        <a:bodyPr/>
        <a:lstStyle/>
        <a:p>
          <a:endParaRPr lang="en-US"/>
        </a:p>
      </dgm:t>
    </dgm:pt>
    <dgm:pt modelId="{8EE8282D-A890-4898-AADC-FB5F09B9B0C3}">
      <dgm:prSet phldrT="[Text]" custT="1"/>
      <dgm:spPr/>
      <dgm:t>
        <a:bodyPr/>
        <a:lstStyle/>
        <a:p>
          <a:r>
            <a:rPr lang="en-US" sz="1400" b="1" dirty="0">
              <a:solidFill>
                <a:srgbClr val="003764"/>
              </a:solidFill>
            </a:rPr>
            <a:t>Analysis</a:t>
          </a:r>
        </a:p>
      </dgm:t>
    </dgm:pt>
    <dgm:pt modelId="{6904F211-9885-4B99-89FF-EBE6FD94F697}" type="parTrans" cxnId="{DD27B155-6433-4521-BD1E-C047A700643F}">
      <dgm:prSet/>
      <dgm:spPr/>
      <dgm:t>
        <a:bodyPr/>
        <a:lstStyle/>
        <a:p>
          <a:endParaRPr lang="en-US"/>
        </a:p>
      </dgm:t>
    </dgm:pt>
    <dgm:pt modelId="{49D25200-57CC-4CD7-8AC6-F46A60791BAB}" type="sibTrans" cxnId="{DD27B155-6433-4521-BD1E-C047A700643F}">
      <dgm:prSet/>
      <dgm:spPr/>
      <dgm:t>
        <a:bodyPr/>
        <a:lstStyle/>
        <a:p>
          <a:endParaRPr lang="en-US"/>
        </a:p>
      </dgm:t>
    </dgm:pt>
    <dgm:pt modelId="{A4F83A84-EB90-4D90-B1DF-9A6C68D04C5A}">
      <dgm:prSet phldrT="[Text]" custT="1"/>
      <dgm:spPr/>
      <dgm:t>
        <a:bodyPr/>
        <a:lstStyle/>
        <a:p>
          <a:r>
            <a:rPr lang="en-US" sz="1400" b="1" dirty="0">
              <a:solidFill>
                <a:srgbClr val="003764"/>
              </a:solidFill>
            </a:rPr>
            <a:t>Alerts</a:t>
          </a:r>
        </a:p>
      </dgm:t>
    </dgm:pt>
    <dgm:pt modelId="{CF52A811-31D1-4EB8-84AD-AE1BB2AE35E2}" type="parTrans" cxnId="{D350C340-9085-4A1F-B087-3ECC4563D697}">
      <dgm:prSet/>
      <dgm:spPr/>
      <dgm:t>
        <a:bodyPr/>
        <a:lstStyle/>
        <a:p>
          <a:endParaRPr lang="en-US"/>
        </a:p>
      </dgm:t>
    </dgm:pt>
    <dgm:pt modelId="{A8635836-81D7-4EE7-9DD2-89840D0C2933}" type="sibTrans" cxnId="{D350C340-9085-4A1F-B087-3ECC4563D697}">
      <dgm:prSet/>
      <dgm:spPr/>
      <dgm:t>
        <a:bodyPr/>
        <a:lstStyle/>
        <a:p>
          <a:endParaRPr lang="en-US"/>
        </a:p>
      </dgm:t>
    </dgm:pt>
    <dgm:pt modelId="{EE07871E-1926-4346-B3EE-360358EEDCEB}">
      <dgm:prSet phldrT="[Text]" custT="1"/>
      <dgm:spPr/>
      <dgm:t>
        <a:bodyPr/>
        <a:lstStyle/>
        <a:p>
          <a:r>
            <a:rPr lang="en-US" sz="1400" b="1" dirty="0">
              <a:solidFill>
                <a:srgbClr val="003764"/>
              </a:solidFill>
            </a:rPr>
            <a:t>Summaries</a:t>
          </a:r>
        </a:p>
      </dgm:t>
    </dgm:pt>
    <dgm:pt modelId="{1C91586F-CD51-4A6F-B2BA-344BE6A36F42}" type="sibTrans" cxnId="{0250FC58-1A2D-40E7-9855-23866AE518A7}">
      <dgm:prSet/>
      <dgm:spPr/>
      <dgm:t>
        <a:bodyPr/>
        <a:lstStyle/>
        <a:p>
          <a:endParaRPr lang="en-US"/>
        </a:p>
      </dgm:t>
    </dgm:pt>
    <dgm:pt modelId="{439156EF-094A-4123-8308-05AAD2490C2F}" type="parTrans" cxnId="{0250FC58-1A2D-40E7-9855-23866AE518A7}">
      <dgm:prSet/>
      <dgm:spPr/>
      <dgm:t>
        <a:bodyPr/>
        <a:lstStyle/>
        <a:p>
          <a:endParaRPr lang="en-US"/>
        </a:p>
      </dgm:t>
    </dgm:pt>
    <dgm:pt modelId="{2FF324DB-8479-46A6-A398-7FF904FD393E}">
      <dgm:prSet phldrT="[Text]" custT="1"/>
      <dgm:spPr/>
      <dgm:t>
        <a:bodyPr/>
        <a:lstStyle/>
        <a:p>
          <a:r>
            <a:rPr lang="en-US" sz="1400" b="1" dirty="0">
              <a:solidFill>
                <a:srgbClr val="003764"/>
              </a:solidFill>
            </a:rPr>
            <a:t>Ad Hoc</a:t>
          </a:r>
        </a:p>
        <a:p>
          <a:r>
            <a:rPr lang="en-US" sz="1400" b="1" dirty="0">
              <a:solidFill>
                <a:srgbClr val="003764"/>
              </a:solidFill>
            </a:rPr>
            <a:t>Analytics</a:t>
          </a:r>
        </a:p>
      </dgm:t>
    </dgm:pt>
    <dgm:pt modelId="{86A242E8-2A48-4005-861A-0E91D70FA043}" type="sibTrans" cxnId="{8D287229-E127-4EFD-8052-0210049B934B}">
      <dgm:prSet/>
      <dgm:spPr/>
      <dgm:t>
        <a:bodyPr/>
        <a:lstStyle/>
        <a:p>
          <a:endParaRPr lang="en-US"/>
        </a:p>
      </dgm:t>
    </dgm:pt>
    <dgm:pt modelId="{EE7887E6-9CFA-4198-BDB5-E418A190530E}" type="parTrans" cxnId="{8D287229-E127-4EFD-8052-0210049B934B}">
      <dgm:prSet/>
      <dgm:spPr/>
      <dgm:t>
        <a:bodyPr/>
        <a:lstStyle/>
        <a:p>
          <a:endParaRPr lang="en-US"/>
        </a:p>
      </dgm:t>
    </dgm:pt>
    <dgm:pt modelId="{FF45AAA2-62EF-43D0-A398-F883C05AD9C7}">
      <dgm:prSet custT="1"/>
      <dgm:spPr/>
      <dgm:t>
        <a:bodyPr/>
        <a:lstStyle/>
        <a:p>
          <a:r>
            <a:rPr lang="en-US" sz="1400" b="1" dirty="0">
              <a:solidFill>
                <a:srgbClr val="003764"/>
              </a:solidFill>
            </a:rPr>
            <a:t>After Action</a:t>
          </a:r>
        </a:p>
      </dgm:t>
    </dgm:pt>
    <dgm:pt modelId="{9DB200CD-D666-4D2B-8036-C998423A172A}" type="parTrans" cxnId="{EE2202E4-3825-43D8-A81B-E3FD23A1C1FA}">
      <dgm:prSet/>
      <dgm:spPr/>
      <dgm:t>
        <a:bodyPr/>
        <a:lstStyle/>
        <a:p>
          <a:endParaRPr lang="en-US"/>
        </a:p>
      </dgm:t>
    </dgm:pt>
    <dgm:pt modelId="{871C5864-8E73-4EFD-9149-FC07BBF7322F}" type="sibTrans" cxnId="{EE2202E4-3825-43D8-A81B-E3FD23A1C1FA}">
      <dgm:prSet/>
      <dgm:spPr/>
      <dgm:t>
        <a:bodyPr/>
        <a:lstStyle/>
        <a:p>
          <a:endParaRPr lang="en-US"/>
        </a:p>
      </dgm:t>
    </dgm:pt>
    <dgm:pt modelId="{BE123561-C518-4F0A-B77B-5129178949C5}">
      <dgm:prSet custT="1"/>
      <dgm:spPr/>
      <dgm:t>
        <a:bodyPr/>
        <a:lstStyle/>
        <a:p>
          <a:r>
            <a:rPr lang="en-US" sz="1400" b="1" dirty="0">
              <a:solidFill>
                <a:srgbClr val="003764"/>
              </a:solidFill>
            </a:rPr>
            <a:t>Detection</a:t>
          </a:r>
        </a:p>
      </dgm:t>
    </dgm:pt>
    <dgm:pt modelId="{CD1FCAA2-091C-4EE1-8E17-8119C2C29FF6}" type="parTrans" cxnId="{7D9F70FB-6AA1-4B35-ACC8-8959C95CAE05}">
      <dgm:prSet/>
      <dgm:spPr/>
      <dgm:t>
        <a:bodyPr/>
        <a:lstStyle/>
        <a:p>
          <a:endParaRPr lang="en-US"/>
        </a:p>
      </dgm:t>
    </dgm:pt>
    <dgm:pt modelId="{4C21973F-B982-4306-B264-A39D1A628EE4}" type="sibTrans" cxnId="{7D9F70FB-6AA1-4B35-ACC8-8959C95CAE05}">
      <dgm:prSet/>
      <dgm:spPr/>
      <dgm:t>
        <a:bodyPr/>
        <a:lstStyle/>
        <a:p>
          <a:endParaRPr lang="en-US"/>
        </a:p>
      </dgm:t>
    </dgm:pt>
    <dgm:pt modelId="{0F467419-99E4-4145-9249-7D7EB17A2F56}" type="pres">
      <dgm:prSet presAssocID="{5AB356B2-0216-486D-848B-2E4EAC98D281}" presName="Name0" presStyleCnt="0">
        <dgm:presLayoutVars>
          <dgm:chMax val="1"/>
          <dgm:dir/>
          <dgm:animLvl val="ctr"/>
          <dgm:resizeHandles val="exact"/>
        </dgm:presLayoutVars>
      </dgm:prSet>
      <dgm:spPr/>
    </dgm:pt>
    <dgm:pt modelId="{D7310ECB-23C8-44B9-BC6C-D9FF88349DFB}" type="pres">
      <dgm:prSet presAssocID="{6EBEC4D1-168E-47BE-8399-5BC070CE6917}" presName="centerShape" presStyleLbl="node0" presStyleIdx="0" presStyleCnt="1" custLinFactNeighborX="0"/>
      <dgm:spPr/>
    </dgm:pt>
    <dgm:pt modelId="{D79EDBCC-DAE6-4E39-871D-7B3E95576DFE}" type="pres">
      <dgm:prSet presAssocID="{B85681FF-173A-4AF5-AE80-0C1F0014C018}" presName="node" presStyleLbl="node1" presStyleIdx="0" presStyleCnt="7" custScaleX="115477" custScaleY="111651">
        <dgm:presLayoutVars>
          <dgm:bulletEnabled val="1"/>
        </dgm:presLayoutVars>
      </dgm:prSet>
      <dgm:spPr/>
    </dgm:pt>
    <dgm:pt modelId="{376512AD-2187-45D1-B0CF-962A1FF43E4B}" type="pres">
      <dgm:prSet presAssocID="{B85681FF-173A-4AF5-AE80-0C1F0014C018}" presName="dummy" presStyleCnt="0"/>
      <dgm:spPr/>
    </dgm:pt>
    <dgm:pt modelId="{18C99F5B-44E1-473E-8FE4-C9A2EE2727DD}" type="pres">
      <dgm:prSet presAssocID="{79382F48-F6D3-49F1-8975-356A07F397A8}" presName="sibTrans" presStyleLbl="sibTrans2D1" presStyleIdx="0" presStyleCnt="7"/>
      <dgm:spPr/>
    </dgm:pt>
    <dgm:pt modelId="{BD36232A-8FC7-4378-8989-49EC12DA1AEB}" type="pres">
      <dgm:prSet presAssocID="{BE123561-C518-4F0A-B77B-5129178949C5}" presName="node" presStyleLbl="node1" presStyleIdx="1" presStyleCnt="7" custScaleX="115477" custScaleY="111651">
        <dgm:presLayoutVars>
          <dgm:bulletEnabled val="1"/>
        </dgm:presLayoutVars>
      </dgm:prSet>
      <dgm:spPr/>
    </dgm:pt>
    <dgm:pt modelId="{630689CA-B6A6-4AD9-A126-C9C6104ED52C}" type="pres">
      <dgm:prSet presAssocID="{BE123561-C518-4F0A-B77B-5129178949C5}" presName="dummy" presStyleCnt="0"/>
      <dgm:spPr/>
    </dgm:pt>
    <dgm:pt modelId="{9EEBB48E-3CF3-4062-981F-EC558DDE7EFE}" type="pres">
      <dgm:prSet presAssocID="{4C21973F-B982-4306-B264-A39D1A628EE4}" presName="sibTrans" presStyleLbl="sibTrans2D1" presStyleIdx="1" presStyleCnt="7"/>
      <dgm:spPr/>
    </dgm:pt>
    <dgm:pt modelId="{780B7E1D-2636-4065-859A-521AA24A730E}" type="pres">
      <dgm:prSet presAssocID="{A4F83A84-EB90-4D90-B1DF-9A6C68D04C5A}" presName="node" presStyleLbl="node1" presStyleIdx="2" presStyleCnt="7" custScaleX="115477" custScaleY="111651">
        <dgm:presLayoutVars>
          <dgm:bulletEnabled val="1"/>
        </dgm:presLayoutVars>
      </dgm:prSet>
      <dgm:spPr/>
    </dgm:pt>
    <dgm:pt modelId="{1CFFD17C-CDF3-420F-B8B6-46B621176BB9}" type="pres">
      <dgm:prSet presAssocID="{A4F83A84-EB90-4D90-B1DF-9A6C68D04C5A}" presName="dummy" presStyleCnt="0"/>
      <dgm:spPr/>
    </dgm:pt>
    <dgm:pt modelId="{7E205BB0-841E-4278-9289-A038ABAEF674}" type="pres">
      <dgm:prSet presAssocID="{A8635836-81D7-4EE7-9DD2-89840D0C2933}" presName="sibTrans" presStyleLbl="sibTrans2D1" presStyleIdx="2" presStyleCnt="7"/>
      <dgm:spPr/>
    </dgm:pt>
    <dgm:pt modelId="{E34BC46A-7373-43D0-AE2C-E3431F054082}" type="pres">
      <dgm:prSet presAssocID="{8EE8282D-A890-4898-AADC-FB5F09B9B0C3}" presName="node" presStyleLbl="node1" presStyleIdx="3" presStyleCnt="7" custScaleX="115477" custScaleY="111651">
        <dgm:presLayoutVars>
          <dgm:bulletEnabled val="1"/>
        </dgm:presLayoutVars>
      </dgm:prSet>
      <dgm:spPr/>
    </dgm:pt>
    <dgm:pt modelId="{75CBC828-4808-4056-BF36-3C8A15881FEC}" type="pres">
      <dgm:prSet presAssocID="{8EE8282D-A890-4898-AADC-FB5F09B9B0C3}" presName="dummy" presStyleCnt="0"/>
      <dgm:spPr/>
    </dgm:pt>
    <dgm:pt modelId="{8CE443BD-30F7-4D1C-B37E-0FB92510F995}" type="pres">
      <dgm:prSet presAssocID="{49D25200-57CC-4CD7-8AC6-F46A60791BAB}" presName="sibTrans" presStyleLbl="sibTrans2D1" presStyleIdx="3" presStyleCnt="7"/>
      <dgm:spPr/>
    </dgm:pt>
    <dgm:pt modelId="{F9F6B39A-13BE-489C-8EF5-6AF6E1434E17}" type="pres">
      <dgm:prSet presAssocID="{EE07871E-1926-4346-B3EE-360358EEDCEB}" presName="node" presStyleLbl="node1" presStyleIdx="4" presStyleCnt="7" custScaleX="115477" custScaleY="111651">
        <dgm:presLayoutVars>
          <dgm:bulletEnabled val="1"/>
        </dgm:presLayoutVars>
      </dgm:prSet>
      <dgm:spPr/>
    </dgm:pt>
    <dgm:pt modelId="{F541339D-CB0D-493B-816F-76F808A866E8}" type="pres">
      <dgm:prSet presAssocID="{EE07871E-1926-4346-B3EE-360358EEDCEB}" presName="dummy" presStyleCnt="0"/>
      <dgm:spPr/>
    </dgm:pt>
    <dgm:pt modelId="{89C5410D-C727-4C8D-94DE-06E40A4604E0}" type="pres">
      <dgm:prSet presAssocID="{1C91586F-CD51-4A6F-B2BA-344BE6A36F42}" presName="sibTrans" presStyleLbl="sibTrans2D1" presStyleIdx="4" presStyleCnt="7"/>
      <dgm:spPr/>
    </dgm:pt>
    <dgm:pt modelId="{2EB5A54C-25C2-4832-88CE-A4229A64EDF5}" type="pres">
      <dgm:prSet presAssocID="{2FF324DB-8479-46A6-A398-7FF904FD393E}" presName="node" presStyleLbl="node1" presStyleIdx="5" presStyleCnt="7" custScaleX="115477" custScaleY="111651">
        <dgm:presLayoutVars>
          <dgm:bulletEnabled val="1"/>
        </dgm:presLayoutVars>
      </dgm:prSet>
      <dgm:spPr/>
    </dgm:pt>
    <dgm:pt modelId="{33D5CA88-A66A-4D2A-A5FD-0AC0485826BD}" type="pres">
      <dgm:prSet presAssocID="{2FF324DB-8479-46A6-A398-7FF904FD393E}" presName="dummy" presStyleCnt="0"/>
      <dgm:spPr/>
    </dgm:pt>
    <dgm:pt modelId="{FB583267-039D-412A-A722-AF0878204CF2}" type="pres">
      <dgm:prSet presAssocID="{86A242E8-2A48-4005-861A-0E91D70FA043}" presName="sibTrans" presStyleLbl="sibTrans2D1" presStyleIdx="5" presStyleCnt="7"/>
      <dgm:spPr/>
    </dgm:pt>
    <dgm:pt modelId="{46F56E2B-B55C-43A6-A7A3-E6A7A26E1108}" type="pres">
      <dgm:prSet presAssocID="{FF45AAA2-62EF-43D0-A398-F883C05AD9C7}" presName="node" presStyleLbl="node1" presStyleIdx="6" presStyleCnt="7" custScaleX="115477" custScaleY="111651">
        <dgm:presLayoutVars>
          <dgm:bulletEnabled val="1"/>
        </dgm:presLayoutVars>
      </dgm:prSet>
      <dgm:spPr/>
    </dgm:pt>
    <dgm:pt modelId="{F665BCFD-5334-4E4C-892A-0C399D0A29D3}" type="pres">
      <dgm:prSet presAssocID="{FF45AAA2-62EF-43D0-A398-F883C05AD9C7}" presName="dummy" presStyleCnt="0"/>
      <dgm:spPr/>
    </dgm:pt>
    <dgm:pt modelId="{F583E99E-181A-486A-AECD-310DB561BF87}" type="pres">
      <dgm:prSet presAssocID="{871C5864-8E73-4EFD-9149-FC07BBF7322F}" presName="sibTrans" presStyleLbl="sibTrans2D1" presStyleIdx="6" presStyleCnt="7"/>
      <dgm:spPr/>
    </dgm:pt>
  </dgm:ptLst>
  <dgm:cxnLst>
    <dgm:cxn modelId="{8D287229-E127-4EFD-8052-0210049B934B}" srcId="{6EBEC4D1-168E-47BE-8399-5BC070CE6917}" destId="{2FF324DB-8479-46A6-A398-7FF904FD393E}" srcOrd="5" destOrd="0" parTransId="{EE7887E6-9CFA-4198-BDB5-E418A190530E}" sibTransId="{86A242E8-2A48-4005-861A-0E91D70FA043}"/>
    <dgm:cxn modelId="{E0A26031-414A-4FC7-AEB1-126331EB2FDE}" type="presOf" srcId="{49D25200-57CC-4CD7-8AC6-F46A60791BAB}" destId="{8CE443BD-30F7-4D1C-B37E-0FB92510F995}" srcOrd="0" destOrd="0" presId="urn:microsoft.com/office/officeart/2005/8/layout/radial6"/>
    <dgm:cxn modelId="{4DD76735-2F95-461A-994B-FF3AD6607A9C}" type="presOf" srcId="{BE123561-C518-4F0A-B77B-5129178949C5}" destId="{BD36232A-8FC7-4378-8989-49EC12DA1AEB}" srcOrd="0" destOrd="0" presId="urn:microsoft.com/office/officeart/2005/8/layout/radial6"/>
    <dgm:cxn modelId="{BA7A9E3F-8B6C-48C6-BDC3-F9ACC86E4F47}" type="presOf" srcId="{5AB356B2-0216-486D-848B-2E4EAC98D281}" destId="{0F467419-99E4-4145-9249-7D7EB17A2F56}" srcOrd="0" destOrd="0" presId="urn:microsoft.com/office/officeart/2005/8/layout/radial6"/>
    <dgm:cxn modelId="{D350C340-9085-4A1F-B087-3ECC4563D697}" srcId="{6EBEC4D1-168E-47BE-8399-5BC070CE6917}" destId="{A4F83A84-EB90-4D90-B1DF-9A6C68D04C5A}" srcOrd="2" destOrd="0" parTransId="{CF52A811-31D1-4EB8-84AD-AE1BB2AE35E2}" sibTransId="{A8635836-81D7-4EE7-9DD2-89840D0C2933}"/>
    <dgm:cxn modelId="{F28F135D-3CD0-4775-82BB-66F38AD1F77F}" type="presOf" srcId="{79382F48-F6D3-49F1-8975-356A07F397A8}" destId="{18C99F5B-44E1-473E-8FE4-C9A2EE2727DD}" srcOrd="0" destOrd="0" presId="urn:microsoft.com/office/officeart/2005/8/layout/radial6"/>
    <dgm:cxn modelId="{34CBE660-50D9-4C71-8AB7-A208643162F2}" srcId="{6EBEC4D1-168E-47BE-8399-5BC070CE6917}" destId="{B85681FF-173A-4AF5-AE80-0C1F0014C018}" srcOrd="0" destOrd="0" parTransId="{EF71FE08-EF6C-43A3-9E16-EED36685D3C2}" sibTransId="{79382F48-F6D3-49F1-8975-356A07F397A8}"/>
    <dgm:cxn modelId="{E472EC46-1853-43A8-8CAC-55D003D8C51D}" type="presOf" srcId="{4C21973F-B982-4306-B264-A39D1A628EE4}" destId="{9EEBB48E-3CF3-4062-981F-EC558DDE7EFE}" srcOrd="0" destOrd="0" presId="urn:microsoft.com/office/officeart/2005/8/layout/radial6"/>
    <dgm:cxn modelId="{BAE1004E-B24B-42CA-B5AF-707CE4B66929}" type="presOf" srcId="{A8635836-81D7-4EE7-9DD2-89840D0C2933}" destId="{7E205BB0-841E-4278-9289-A038ABAEF674}" srcOrd="0" destOrd="0" presId="urn:microsoft.com/office/officeart/2005/8/layout/radial6"/>
    <dgm:cxn modelId="{F85A8852-5E4F-4CBD-AAEC-A36072EE8F83}" type="presOf" srcId="{1C91586F-CD51-4A6F-B2BA-344BE6A36F42}" destId="{89C5410D-C727-4C8D-94DE-06E40A4604E0}" srcOrd="0" destOrd="0" presId="urn:microsoft.com/office/officeart/2005/8/layout/radial6"/>
    <dgm:cxn modelId="{DD27B155-6433-4521-BD1E-C047A700643F}" srcId="{6EBEC4D1-168E-47BE-8399-5BC070CE6917}" destId="{8EE8282D-A890-4898-AADC-FB5F09B9B0C3}" srcOrd="3" destOrd="0" parTransId="{6904F211-9885-4B99-89FF-EBE6FD94F697}" sibTransId="{49D25200-57CC-4CD7-8AC6-F46A60791BAB}"/>
    <dgm:cxn modelId="{0250FC58-1A2D-40E7-9855-23866AE518A7}" srcId="{6EBEC4D1-168E-47BE-8399-5BC070CE6917}" destId="{EE07871E-1926-4346-B3EE-360358EEDCEB}" srcOrd="4" destOrd="0" parTransId="{439156EF-094A-4123-8308-05AAD2490C2F}" sibTransId="{1C91586F-CD51-4A6F-B2BA-344BE6A36F42}"/>
    <dgm:cxn modelId="{9B37847A-9E09-471E-A69C-35E48E482FEA}" type="presOf" srcId="{871C5864-8E73-4EFD-9149-FC07BBF7322F}" destId="{F583E99E-181A-486A-AECD-310DB561BF87}" srcOrd="0" destOrd="0" presId="urn:microsoft.com/office/officeart/2005/8/layout/radial6"/>
    <dgm:cxn modelId="{AAC5A78C-A218-4B97-9209-EC703E3D9617}" type="presOf" srcId="{B85681FF-173A-4AF5-AE80-0C1F0014C018}" destId="{D79EDBCC-DAE6-4E39-871D-7B3E95576DFE}" srcOrd="0" destOrd="0" presId="urn:microsoft.com/office/officeart/2005/8/layout/radial6"/>
    <dgm:cxn modelId="{0910E39B-B2A3-48B4-98BF-BD61E3C55215}" type="presOf" srcId="{2FF324DB-8479-46A6-A398-7FF904FD393E}" destId="{2EB5A54C-25C2-4832-88CE-A4229A64EDF5}" srcOrd="0" destOrd="0" presId="urn:microsoft.com/office/officeart/2005/8/layout/radial6"/>
    <dgm:cxn modelId="{460E019C-2537-4AB8-AE19-128D87D62A3F}" srcId="{5AB356B2-0216-486D-848B-2E4EAC98D281}" destId="{6EBEC4D1-168E-47BE-8399-5BC070CE6917}" srcOrd="0" destOrd="0" parTransId="{10555D62-2A6C-41E0-85C2-311F92D315C5}" sibTransId="{F7C5EE17-B042-42FA-A40D-DB4051E44114}"/>
    <dgm:cxn modelId="{360561A3-0106-439D-89D5-4641F80832DC}" type="presOf" srcId="{86A242E8-2A48-4005-861A-0E91D70FA043}" destId="{FB583267-039D-412A-A722-AF0878204CF2}" srcOrd="0" destOrd="0" presId="urn:microsoft.com/office/officeart/2005/8/layout/radial6"/>
    <dgm:cxn modelId="{1B3612AE-0837-4388-8179-115253ED667C}" type="presOf" srcId="{A4F83A84-EB90-4D90-B1DF-9A6C68D04C5A}" destId="{780B7E1D-2636-4065-859A-521AA24A730E}" srcOrd="0" destOrd="0" presId="urn:microsoft.com/office/officeart/2005/8/layout/radial6"/>
    <dgm:cxn modelId="{56AAF3B1-081D-4913-ACC0-EC9DEC31C817}" type="presOf" srcId="{8EE8282D-A890-4898-AADC-FB5F09B9B0C3}" destId="{E34BC46A-7373-43D0-AE2C-E3431F054082}" srcOrd="0" destOrd="0" presId="urn:microsoft.com/office/officeart/2005/8/layout/radial6"/>
    <dgm:cxn modelId="{964A87BA-31B7-4805-B415-DD5E5AF6D84C}" type="presOf" srcId="{6EBEC4D1-168E-47BE-8399-5BC070CE6917}" destId="{D7310ECB-23C8-44B9-BC6C-D9FF88349DFB}" srcOrd="0" destOrd="0" presId="urn:microsoft.com/office/officeart/2005/8/layout/radial6"/>
    <dgm:cxn modelId="{DD6F6BBF-A68D-4D8F-9644-511998EFCC5D}" type="presOf" srcId="{FF45AAA2-62EF-43D0-A398-F883C05AD9C7}" destId="{46F56E2B-B55C-43A6-A7A3-E6A7A26E1108}" srcOrd="0" destOrd="0" presId="urn:microsoft.com/office/officeart/2005/8/layout/radial6"/>
    <dgm:cxn modelId="{EE2202E4-3825-43D8-A81B-E3FD23A1C1FA}" srcId="{6EBEC4D1-168E-47BE-8399-5BC070CE6917}" destId="{FF45AAA2-62EF-43D0-A398-F883C05AD9C7}" srcOrd="6" destOrd="0" parTransId="{9DB200CD-D666-4D2B-8036-C998423A172A}" sibTransId="{871C5864-8E73-4EFD-9149-FC07BBF7322F}"/>
    <dgm:cxn modelId="{D6BA34F7-2632-4270-98E9-B4691907697A}" type="presOf" srcId="{EE07871E-1926-4346-B3EE-360358EEDCEB}" destId="{F9F6B39A-13BE-489C-8EF5-6AF6E1434E17}" srcOrd="0" destOrd="0" presId="urn:microsoft.com/office/officeart/2005/8/layout/radial6"/>
    <dgm:cxn modelId="{7D9F70FB-6AA1-4B35-ACC8-8959C95CAE05}" srcId="{6EBEC4D1-168E-47BE-8399-5BC070CE6917}" destId="{BE123561-C518-4F0A-B77B-5129178949C5}" srcOrd="1" destOrd="0" parTransId="{CD1FCAA2-091C-4EE1-8E17-8119C2C29FF6}" sibTransId="{4C21973F-B982-4306-B264-A39D1A628EE4}"/>
    <dgm:cxn modelId="{9BB6578B-7D02-44CD-84BA-F7D4152634D9}" type="presParOf" srcId="{0F467419-99E4-4145-9249-7D7EB17A2F56}" destId="{D7310ECB-23C8-44B9-BC6C-D9FF88349DFB}" srcOrd="0" destOrd="0" presId="urn:microsoft.com/office/officeart/2005/8/layout/radial6"/>
    <dgm:cxn modelId="{F4933249-ACB6-43DB-90B2-DFAD542CEEBB}" type="presParOf" srcId="{0F467419-99E4-4145-9249-7D7EB17A2F56}" destId="{D79EDBCC-DAE6-4E39-871D-7B3E95576DFE}" srcOrd="1" destOrd="0" presId="urn:microsoft.com/office/officeart/2005/8/layout/radial6"/>
    <dgm:cxn modelId="{0B06B0EC-94EC-454E-BD74-E2427A86D730}" type="presParOf" srcId="{0F467419-99E4-4145-9249-7D7EB17A2F56}" destId="{376512AD-2187-45D1-B0CF-962A1FF43E4B}" srcOrd="2" destOrd="0" presId="urn:microsoft.com/office/officeart/2005/8/layout/radial6"/>
    <dgm:cxn modelId="{5CBB0691-F09C-4C16-AC64-A9C8FBA38062}" type="presParOf" srcId="{0F467419-99E4-4145-9249-7D7EB17A2F56}" destId="{18C99F5B-44E1-473E-8FE4-C9A2EE2727DD}" srcOrd="3" destOrd="0" presId="urn:microsoft.com/office/officeart/2005/8/layout/radial6"/>
    <dgm:cxn modelId="{63099A8D-4FE6-4751-BF34-E0AA38E254B0}" type="presParOf" srcId="{0F467419-99E4-4145-9249-7D7EB17A2F56}" destId="{BD36232A-8FC7-4378-8989-49EC12DA1AEB}" srcOrd="4" destOrd="0" presId="urn:microsoft.com/office/officeart/2005/8/layout/radial6"/>
    <dgm:cxn modelId="{B001C443-137B-4595-8C75-0AE3D0C593F1}" type="presParOf" srcId="{0F467419-99E4-4145-9249-7D7EB17A2F56}" destId="{630689CA-B6A6-4AD9-A126-C9C6104ED52C}" srcOrd="5" destOrd="0" presId="urn:microsoft.com/office/officeart/2005/8/layout/radial6"/>
    <dgm:cxn modelId="{4A343DD9-9C06-48BD-9589-5574AC33EACE}" type="presParOf" srcId="{0F467419-99E4-4145-9249-7D7EB17A2F56}" destId="{9EEBB48E-3CF3-4062-981F-EC558DDE7EFE}" srcOrd="6" destOrd="0" presId="urn:microsoft.com/office/officeart/2005/8/layout/radial6"/>
    <dgm:cxn modelId="{C8900D84-C3E6-4DE0-A516-F0BD097FAF6E}" type="presParOf" srcId="{0F467419-99E4-4145-9249-7D7EB17A2F56}" destId="{780B7E1D-2636-4065-859A-521AA24A730E}" srcOrd="7" destOrd="0" presId="urn:microsoft.com/office/officeart/2005/8/layout/radial6"/>
    <dgm:cxn modelId="{67618B3D-A221-4F2F-82B8-D180AB2E0B6B}" type="presParOf" srcId="{0F467419-99E4-4145-9249-7D7EB17A2F56}" destId="{1CFFD17C-CDF3-420F-B8B6-46B621176BB9}" srcOrd="8" destOrd="0" presId="urn:microsoft.com/office/officeart/2005/8/layout/radial6"/>
    <dgm:cxn modelId="{01F283BF-4A74-4149-A078-F0911DB38B38}" type="presParOf" srcId="{0F467419-99E4-4145-9249-7D7EB17A2F56}" destId="{7E205BB0-841E-4278-9289-A038ABAEF674}" srcOrd="9" destOrd="0" presId="urn:microsoft.com/office/officeart/2005/8/layout/radial6"/>
    <dgm:cxn modelId="{DDA4D5AE-56DA-4EF2-84CB-6A8CDC2646D7}" type="presParOf" srcId="{0F467419-99E4-4145-9249-7D7EB17A2F56}" destId="{E34BC46A-7373-43D0-AE2C-E3431F054082}" srcOrd="10" destOrd="0" presId="urn:microsoft.com/office/officeart/2005/8/layout/radial6"/>
    <dgm:cxn modelId="{453BE800-A045-4860-854F-021A82EE250C}" type="presParOf" srcId="{0F467419-99E4-4145-9249-7D7EB17A2F56}" destId="{75CBC828-4808-4056-BF36-3C8A15881FEC}" srcOrd="11" destOrd="0" presId="urn:microsoft.com/office/officeart/2005/8/layout/radial6"/>
    <dgm:cxn modelId="{1CBFAF7F-E62B-4951-8992-D60B34076601}" type="presParOf" srcId="{0F467419-99E4-4145-9249-7D7EB17A2F56}" destId="{8CE443BD-30F7-4D1C-B37E-0FB92510F995}" srcOrd="12" destOrd="0" presId="urn:microsoft.com/office/officeart/2005/8/layout/radial6"/>
    <dgm:cxn modelId="{D913F0CD-88AE-4B36-BD0F-79FA876C0A01}" type="presParOf" srcId="{0F467419-99E4-4145-9249-7D7EB17A2F56}" destId="{F9F6B39A-13BE-489C-8EF5-6AF6E1434E17}" srcOrd="13" destOrd="0" presId="urn:microsoft.com/office/officeart/2005/8/layout/radial6"/>
    <dgm:cxn modelId="{33613DA2-B756-4F5C-A0D4-1750147D689F}" type="presParOf" srcId="{0F467419-99E4-4145-9249-7D7EB17A2F56}" destId="{F541339D-CB0D-493B-816F-76F808A866E8}" srcOrd="14" destOrd="0" presId="urn:microsoft.com/office/officeart/2005/8/layout/radial6"/>
    <dgm:cxn modelId="{0829B4B5-99A4-4330-8806-66EF488FE611}" type="presParOf" srcId="{0F467419-99E4-4145-9249-7D7EB17A2F56}" destId="{89C5410D-C727-4C8D-94DE-06E40A4604E0}" srcOrd="15" destOrd="0" presId="urn:microsoft.com/office/officeart/2005/8/layout/radial6"/>
    <dgm:cxn modelId="{239DC89A-E455-43F1-A7C6-4EAB3B087E5C}" type="presParOf" srcId="{0F467419-99E4-4145-9249-7D7EB17A2F56}" destId="{2EB5A54C-25C2-4832-88CE-A4229A64EDF5}" srcOrd="16" destOrd="0" presId="urn:microsoft.com/office/officeart/2005/8/layout/radial6"/>
    <dgm:cxn modelId="{E30AE0CD-24D0-4EB1-9F6B-3BA829EFE1C6}" type="presParOf" srcId="{0F467419-99E4-4145-9249-7D7EB17A2F56}" destId="{33D5CA88-A66A-4D2A-A5FD-0AC0485826BD}" srcOrd="17" destOrd="0" presId="urn:microsoft.com/office/officeart/2005/8/layout/radial6"/>
    <dgm:cxn modelId="{2982B042-2106-4395-BDE3-BCAA7E6E7496}" type="presParOf" srcId="{0F467419-99E4-4145-9249-7D7EB17A2F56}" destId="{FB583267-039D-412A-A722-AF0878204CF2}" srcOrd="18" destOrd="0" presId="urn:microsoft.com/office/officeart/2005/8/layout/radial6"/>
    <dgm:cxn modelId="{F58EC391-6F49-41AE-B7F7-6B52EC58899D}" type="presParOf" srcId="{0F467419-99E4-4145-9249-7D7EB17A2F56}" destId="{46F56E2B-B55C-43A6-A7A3-E6A7A26E1108}" srcOrd="19" destOrd="0" presId="urn:microsoft.com/office/officeart/2005/8/layout/radial6"/>
    <dgm:cxn modelId="{EADFA068-43CA-4CED-A1E1-A50EAE43BBE3}" type="presParOf" srcId="{0F467419-99E4-4145-9249-7D7EB17A2F56}" destId="{F665BCFD-5334-4E4C-892A-0C399D0A29D3}" srcOrd="20" destOrd="0" presId="urn:microsoft.com/office/officeart/2005/8/layout/radial6"/>
    <dgm:cxn modelId="{1EA3EB2A-F506-4DB1-92D4-82E9DFB2E5E5}" type="presParOf" srcId="{0F467419-99E4-4145-9249-7D7EB17A2F56}" destId="{F583E99E-181A-486A-AECD-310DB561BF87}"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28E94-5002-4C89-B146-3FCCAFDD5168}">
      <dsp:nvSpPr>
        <dsp:cNvPr id="0" name=""/>
        <dsp:cNvSpPr/>
      </dsp:nvSpPr>
      <dsp:spPr>
        <a:xfrm>
          <a:off x="1314645" y="-113413"/>
          <a:ext cx="4962570" cy="4962570"/>
        </a:xfrm>
        <a:prstGeom prst="circularArrow">
          <a:avLst>
            <a:gd name="adj1" fmla="val 4668"/>
            <a:gd name="adj2" fmla="val 272909"/>
            <a:gd name="adj3" fmla="val 12912630"/>
            <a:gd name="adj4" fmla="val 17975681"/>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4496DD-AB06-4F49-A577-F7E5C78AB6DD}">
      <dsp:nvSpPr>
        <dsp:cNvPr id="0" name=""/>
        <dsp:cNvSpPr/>
      </dsp:nvSpPr>
      <dsp:spPr>
        <a:xfrm>
          <a:off x="2177841" y="2343"/>
          <a:ext cx="3236179" cy="1618089"/>
        </a:xfrm>
        <a:prstGeom prst="roundRect">
          <a:avLst/>
        </a:prstGeom>
        <a:solidFill>
          <a:schemeClr val="accent3">
            <a:lumMod val="60000"/>
            <a:lumOff val="4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Monitor</a:t>
          </a:r>
        </a:p>
      </dsp:txBody>
      <dsp:txXfrm>
        <a:off x="2256830" y="81332"/>
        <a:ext cx="3078201" cy="1460111"/>
      </dsp:txXfrm>
    </dsp:sp>
    <dsp:sp modelId="{67DDA5D0-98B8-40C4-8BA4-74529B37B298}">
      <dsp:nvSpPr>
        <dsp:cNvPr id="0" name=""/>
        <dsp:cNvSpPr/>
      </dsp:nvSpPr>
      <dsp:spPr>
        <a:xfrm>
          <a:off x="3959733" y="1784236"/>
          <a:ext cx="3236179" cy="1618089"/>
        </a:xfrm>
        <a:prstGeom prst="roundRect">
          <a:avLst/>
        </a:prstGeom>
        <a:solidFill>
          <a:schemeClr val="accent3">
            <a:lumMod val="60000"/>
            <a:lumOff val="4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Alert</a:t>
          </a:r>
        </a:p>
      </dsp:txBody>
      <dsp:txXfrm>
        <a:off x="4038722" y="1863225"/>
        <a:ext cx="3078201" cy="1460111"/>
      </dsp:txXfrm>
    </dsp:sp>
    <dsp:sp modelId="{AF988F1F-57ED-4BEA-AA53-30398F5D3C71}">
      <dsp:nvSpPr>
        <dsp:cNvPr id="0" name=""/>
        <dsp:cNvSpPr/>
      </dsp:nvSpPr>
      <dsp:spPr>
        <a:xfrm>
          <a:off x="2177841" y="3566128"/>
          <a:ext cx="3236179" cy="1618089"/>
        </a:xfrm>
        <a:prstGeom prst="roundRect">
          <a:avLst/>
        </a:prstGeom>
        <a:solidFill>
          <a:schemeClr val="accent1">
            <a:lumMod val="40000"/>
            <a:lumOff val="6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Communicate</a:t>
          </a:r>
        </a:p>
      </dsp:txBody>
      <dsp:txXfrm>
        <a:off x="2256830" y="3645117"/>
        <a:ext cx="3078201" cy="1460111"/>
      </dsp:txXfrm>
    </dsp:sp>
    <dsp:sp modelId="{08E413F8-DF20-4894-B19E-EF7A22BECD72}">
      <dsp:nvSpPr>
        <dsp:cNvPr id="0" name=""/>
        <dsp:cNvSpPr/>
      </dsp:nvSpPr>
      <dsp:spPr>
        <a:xfrm>
          <a:off x="395948" y="1784236"/>
          <a:ext cx="3236179" cy="1618089"/>
        </a:xfrm>
        <a:prstGeom prst="roundRect">
          <a:avLst/>
        </a:prstGeom>
        <a:solidFill>
          <a:schemeClr val="accent1">
            <a:lumMod val="40000"/>
            <a:lumOff val="6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Respond</a:t>
          </a:r>
        </a:p>
      </dsp:txBody>
      <dsp:txXfrm>
        <a:off x="474937" y="1863225"/>
        <a:ext cx="3078201" cy="14601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C4029-0923-43A3-A944-F95C8B7F45FD}">
      <dsp:nvSpPr>
        <dsp:cNvPr id="0" name=""/>
        <dsp:cNvSpPr/>
      </dsp:nvSpPr>
      <dsp:spPr>
        <a:xfrm rot="5400000">
          <a:off x="3275080" y="887705"/>
          <a:ext cx="779598" cy="88754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A88EC1-B6CE-41C3-88CA-85922A52FF74}">
      <dsp:nvSpPr>
        <dsp:cNvPr id="0" name=""/>
        <dsp:cNvSpPr/>
      </dsp:nvSpPr>
      <dsp:spPr>
        <a:xfrm>
          <a:off x="3068534" y="23505"/>
          <a:ext cx="1312384" cy="91862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003764"/>
              </a:solidFill>
            </a:rPr>
            <a:t>Geo</a:t>
          </a:r>
        </a:p>
      </dsp:txBody>
      <dsp:txXfrm>
        <a:off x="3113386" y="68357"/>
        <a:ext cx="1222680" cy="828922"/>
      </dsp:txXfrm>
    </dsp:sp>
    <dsp:sp modelId="{C4805E6F-D417-49B3-A5A3-4137855A359F}">
      <dsp:nvSpPr>
        <dsp:cNvPr id="0" name=""/>
        <dsp:cNvSpPr/>
      </dsp:nvSpPr>
      <dsp:spPr>
        <a:xfrm>
          <a:off x="4375391" y="111117"/>
          <a:ext cx="1303412" cy="742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Arial" panose="020B0604020202020204" pitchFamily="34" charset="0"/>
              <a:cs typeface="Arial" panose="020B0604020202020204" pitchFamily="34" charset="0"/>
            </a:rPr>
            <a:t>Source Geo</a:t>
          </a:r>
        </a:p>
        <a:p>
          <a:pPr marL="114300" lvl="1" indent="-114300" algn="l" defTabSz="666750">
            <a:lnSpc>
              <a:spcPct val="90000"/>
            </a:lnSpc>
            <a:spcBef>
              <a:spcPct val="0"/>
            </a:spcBef>
            <a:spcAft>
              <a:spcPct val="15000"/>
            </a:spcAft>
            <a:buChar char="•"/>
          </a:pPr>
          <a:r>
            <a:rPr lang="en-US" sz="1500" kern="1200" dirty="0">
              <a:latin typeface="Arial" panose="020B0604020202020204" pitchFamily="34" charset="0"/>
              <a:cs typeface="Arial" panose="020B0604020202020204" pitchFamily="34" charset="0"/>
            </a:rPr>
            <a:t>KYTC Point</a:t>
          </a:r>
        </a:p>
        <a:p>
          <a:pPr marL="114300" lvl="1" indent="-114300" algn="l" defTabSz="666750">
            <a:lnSpc>
              <a:spcPct val="90000"/>
            </a:lnSpc>
            <a:spcBef>
              <a:spcPct val="0"/>
            </a:spcBef>
            <a:spcAft>
              <a:spcPct val="15000"/>
            </a:spcAft>
            <a:buChar char="•"/>
          </a:pPr>
          <a:r>
            <a:rPr lang="en-US" sz="1500" kern="1200" dirty="0">
              <a:latin typeface="Arial" panose="020B0604020202020204" pitchFamily="34" charset="0"/>
              <a:cs typeface="Arial" panose="020B0604020202020204" pitchFamily="34" charset="0"/>
            </a:rPr>
            <a:t>KYTC Line</a:t>
          </a:r>
        </a:p>
      </dsp:txBody>
      <dsp:txXfrm>
        <a:off x="4375391" y="111117"/>
        <a:ext cx="1303412" cy="742474"/>
      </dsp:txXfrm>
    </dsp:sp>
    <dsp:sp modelId="{70EA5FBE-E3F6-49E7-A369-8310A40174C9}">
      <dsp:nvSpPr>
        <dsp:cNvPr id="0" name=""/>
        <dsp:cNvSpPr/>
      </dsp:nvSpPr>
      <dsp:spPr>
        <a:xfrm rot="5400000">
          <a:off x="4446924" y="1919626"/>
          <a:ext cx="779598" cy="88754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400B91-A8DC-46F5-93A3-75152AF67284}">
      <dsp:nvSpPr>
        <dsp:cNvPr id="0" name=""/>
        <dsp:cNvSpPr/>
      </dsp:nvSpPr>
      <dsp:spPr>
        <a:xfrm>
          <a:off x="4240378" y="1055425"/>
          <a:ext cx="1312384" cy="91862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003764"/>
              </a:solidFill>
            </a:rPr>
            <a:t>Time</a:t>
          </a:r>
        </a:p>
      </dsp:txBody>
      <dsp:txXfrm>
        <a:off x="4285230" y="1100277"/>
        <a:ext cx="1222680" cy="828922"/>
      </dsp:txXfrm>
    </dsp:sp>
    <dsp:sp modelId="{004A7269-7F35-427B-82F6-222B1D04774F}">
      <dsp:nvSpPr>
        <dsp:cNvPr id="0" name=""/>
        <dsp:cNvSpPr/>
      </dsp:nvSpPr>
      <dsp:spPr>
        <a:xfrm>
          <a:off x="5557039" y="1143037"/>
          <a:ext cx="1967708" cy="742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Arial" panose="020B0604020202020204" pitchFamily="34" charset="0"/>
              <a:cs typeface="Arial" panose="020B0604020202020204" pitchFamily="34" charset="0"/>
            </a:rPr>
            <a:t>Source Date / Time</a:t>
          </a:r>
        </a:p>
        <a:p>
          <a:pPr marL="114300" lvl="1" indent="-114300" algn="l" defTabSz="666750">
            <a:lnSpc>
              <a:spcPct val="90000"/>
            </a:lnSpc>
            <a:spcBef>
              <a:spcPct val="0"/>
            </a:spcBef>
            <a:spcAft>
              <a:spcPct val="15000"/>
            </a:spcAft>
            <a:buChar char="•"/>
          </a:pPr>
          <a:r>
            <a:rPr lang="en-US" sz="1500" kern="1200" dirty="0">
              <a:latin typeface="Arial" panose="020B0604020202020204" pitchFamily="34" charset="0"/>
              <a:cs typeface="Arial" panose="020B0604020202020204" pitchFamily="34" charset="0"/>
            </a:rPr>
            <a:t>Capture Date / Time</a:t>
          </a:r>
        </a:p>
      </dsp:txBody>
      <dsp:txXfrm>
        <a:off x="5557039" y="1143037"/>
        <a:ext cx="1967708" cy="742474"/>
      </dsp:txXfrm>
    </dsp:sp>
    <dsp:sp modelId="{E4D6E1BD-C20A-4BBC-834F-F231D64B37F2}">
      <dsp:nvSpPr>
        <dsp:cNvPr id="0" name=""/>
        <dsp:cNvSpPr/>
      </dsp:nvSpPr>
      <dsp:spPr>
        <a:xfrm rot="5400000">
          <a:off x="5618769" y="2951546"/>
          <a:ext cx="779598" cy="88754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FAA6C6-15A1-478D-81B6-E9DAFC3A6FAF}">
      <dsp:nvSpPr>
        <dsp:cNvPr id="0" name=""/>
        <dsp:cNvSpPr/>
      </dsp:nvSpPr>
      <dsp:spPr>
        <a:xfrm>
          <a:off x="5412222" y="2087346"/>
          <a:ext cx="1312384" cy="91862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003764"/>
              </a:solidFill>
            </a:rPr>
            <a:t>KYTC</a:t>
          </a:r>
        </a:p>
      </dsp:txBody>
      <dsp:txXfrm>
        <a:off x="5457074" y="2132198"/>
        <a:ext cx="1222680" cy="828922"/>
      </dsp:txXfrm>
    </dsp:sp>
    <dsp:sp modelId="{B9924D69-342E-4C05-B881-43974FDD2381}">
      <dsp:nvSpPr>
        <dsp:cNvPr id="0" name=""/>
        <dsp:cNvSpPr/>
      </dsp:nvSpPr>
      <dsp:spPr>
        <a:xfrm>
          <a:off x="6726907" y="2174958"/>
          <a:ext cx="1254007" cy="742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Arial" panose="020B0604020202020204" pitchFamily="34" charset="0"/>
              <a:cs typeface="Arial" panose="020B0604020202020204" pitchFamily="34" charset="0"/>
            </a:rPr>
            <a:t>County</a:t>
          </a:r>
        </a:p>
        <a:p>
          <a:pPr marL="114300" lvl="1" indent="-114300" algn="l" defTabSz="666750">
            <a:lnSpc>
              <a:spcPct val="90000"/>
            </a:lnSpc>
            <a:spcBef>
              <a:spcPct val="0"/>
            </a:spcBef>
            <a:spcAft>
              <a:spcPct val="15000"/>
            </a:spcAft>
            <a:buChar char="•"/>
          </a:pPr>
          <a:r>
            <a:rPr lang="en-US" sz="1500" kern="1200" dirty="0">
              <a:latin typeface="Arial" panose="020B0604020202020204" pitchFamily="34" charset="0"/>
              <a:cs typeface="Arial" panose="020B0604020202020204" pitchFamily="34" charset="0"/>
            </a:rPr>
            <a:t>Route</a:t>
          </a:r>
        </a:p>
        <a:p>
          <a:pPr marL="114300" lvl="1" indent="-114300" algn="l" defTabSz="666750">
            <a:lnSpc>
              <a:spcPct val="90000"/>
            </a:lnSpc>
            <a:spcBef>
              <a:spcPct val="0"/>
            </a:spcBef>
            <a:spcAft>
              <a:spcPct val="15000"/>
            </a:spcAft>
            <a:buChar char="•"/>
          </a:pPr>
          <a:r>
            <a:rPr lang="en-US" sz="1500" kern="1200" dirty="0">
              <a:latin typeface="Arial" panose="020B0604020202020204" pitchFamily="34" charset="0"/>
              <a:cs typeface="Arial" panose="020B0604020202020204" pitchFamily="34" charset="0"/>
            </a:rPr>
            <a:t>Mile Point</a:t>
          </a:r>
        </a:p>
      </dsp:txBody>
      <dsp:txXfrm>
        <a:off x="6726907" y="2174958"/>
        <a:ext cx="1254007" cy="742474"/>
      </dsp:txXfrm>
    </dsp:sp>
    <dsp:sp modelId="{0D2ABFFF-3857-43D0-A89A-E13885F8F488}">
      <dsp:nvSpPr>
        <dsp:cNvPr id="0" name=""/>
        <dsp:cNvSpPr/>
      </dsp:nvSpPr>
      <dsp:spPr>
        <a:xfrm>
          <a:off x="6584067" y="3119267"/>
          <a:ext cx="1312384" cy="918626"/>
        </a:xfrm>
        <a:prstGeom prst="roundRect">
          <a:avLst>
            <a:gd name="adj" fmla="val 1667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Source</a:t>
          </a:r>
        </a:p>
      </dsp:txBody>
      <dsp:txXfrm>
        <a:off x="6628919" y="3164119"/>
        <a:ext cx="1222680" cy="828922"/>
      </dsp:txXfrm>
    </dsp:sp>
    <dsp:sp modelId="{E0BFCDB8-288F-4C3B-945A-4E312106D3C4}">
      <dsp:nvSpPr>
        <dsp:cNvPr id="0" name=""/>
        <dsp:cNvSpPr/>
      </dsp:nvSpPr>
      <dsp:spPr>
        <a:xfrm>
          <a:off x="7876712" y="3201949"/>
          <a:ext cx="1499524" cy="742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Arial" panose="020B0604020202020204" pitchFamily="34" charset="0"/>
              <a:cs typeface="Arial" panose="020B0604020202020204" pitchFamily="34" charset="0"/>
            </a:rPr>
            <a:t>Report Type</a:t>
          </a:r>
        </a:p>
        <a:p>
          <a:pPr marL="114300" lvl="1" indent="-114300" algn="l" defTabSz="666750">
            <a:lnSpc>
              <a:spcPct val="90000"/>
            </a:lnSpc>
            <a:spcBef>
              <a:spcPct val="0"/>
            </a:spcBef>
            <a:spcAft>
              <a:spcPct val="15000"/>
            </a:spcAft>
            <a:buChar char="•"/>
          </a:pPr>
          <a:r>
            <a:rPr lang="en-US" sz="1500" kern="1200" dirty="0">
              <a:latin typeface="Arial" panose="020B0604020202020204" pitchFamily="34" charset="0"/>
              <a:cs typeface="Arial" panose="020B0604020202020204" pitchFamily="34" charset="0"/>
            </a:rPr>
            <a:t>Metrics</a:t>
          </a:r>
        </a:p>
      </dsp:txBody>
      <dsp:txXfrm>
        <a:off x="7876712" y="3201949"/>
        <a:ext cx="1499524" cy="742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81A98-501C-42A8-81D5-658EE7646B86}">
      <dsp:nvSpPr>
        <dsp:cNvPr id="0" name=""/>
        <dsp:cNvSpPr/>
      </dsp:nvSpPr>
      <dsp:spPr>
        <a:xfrm>
          <a:off x="3423" y="0"/>
          <a:ext cx="1296292" cy="5133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3764"/>
              </a:solidFill>
            </a:rPr>
            <a:t>Date &amp; Time</a:t>
          </a:r>
        </a:p>
      </dsp:txBody>
      <dsp:txXfrm>
        <a:off x="18460" y="15037"/>
        <a:ext cx="1266218" cy="483314"/>
      </dsp:txXfrm>
    </dsp:sp>
    <dsp:sp modelId="{3511C65D-F9DB-4127-A8BE-3451A70F37E1}">
      <dsp:nvSpPr>
        <dsp:cNvPr id="0" name=""/>
        <dsp:cNvSpPr/>
      </dsp:nvSpPr>
      <dsp:spPr>
        <a:xfrm>
          <a:off x="1429345"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3764"/>
            </a:solidFill>
          </a:endParaRPr>
        </a:p>
      </dsp:txBody>
      <dsp:txXfrm>
        <a:off x="1429345" y="160249"/>
        <a:ext cx="192370" cy="192888"/>
      </dsp:txXfrm>
    </dsp:sp>
    <dsp:sp modelId="{6029C84B-E812-4313-91E6-B85DCD0D8DE8}">
      <dsp:nvSpPr>
        <dsp:cNvPr id="0" name=""/>
        <dsp:cNvSpPr/>
      </dsp:nvSpPr>
      <dsp:spPr>
        <a:xfrm>
          <a:off x="1818233" y="0"/>
          <a:ext cx="1296292" cy="5133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3764"/>
              </a:solidFill>
            </a:rPr>
            <a:t>District 7</a:t>
          </a:r>
        </a:p>
      </dsp:txBody>
      <dsp:txXfrm>
        <a:off x="1833270" y="15037"/>
        <a:ext cx="1266218" cy="483314"/>
      </dsp:txXfrm>
    </dsp:sp>
    <dsp:sp modelId="{B5FE5582-2C39-48C3-9966-98A89391D4B9}">
      <dsp:nvSpPr>
        <dsp:cNvPr id="0" name=""/>
        <dsp:cNvSpPr/>
      </dsp:nvSpPr>
      <dsp:spPr>
        <a:xfrm>
          <a:off x="3244155"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3764"/>
            </a:solidFill>
          </a:endParaRPr>
        </a:p>
      </dsp:txBody>
      <dsp:txXfrm>
        <a:off x="3244155" y="160249"/>
        <a:ext cx="192370" cy="192888"/>
      </dsp:txXfrm>
    </dsp:sp>
    <dsp:sp modelId="{DE0913A1-274A-4C05-9299-6478B9199489}">
      <dsp:nvSpPr>
        <dsp:cNvPr id="0" name=""/>
        <dsp:cNvSpPr/>
      </dsp:nvSpPr>
      <dsp:spPr>
        <a:xfrm>
          <a:off x="3633043" y="0"/>
          <a:ext cx="1296292" cy="5133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3764"/>
              </a:solidFill>
            </a:rPr>
            <a:t>Fayette</a:t>
          </a:r>
        </a:p>
      </dsp:txBody>
      <dsp:txXfrm>
        <a:off x="3648080" y="15037"/>
        <a:ext cx="1266218" cy="483314"/>
      </dsp:txXfrm>
    </dsp:sp>
    <dsp:sp modelId="{BC119417-F495-4730-BD69-0ED97538207A}">
      <dsp:nvSpPr>
        <dsp:cNvPr id="0" name=""/>
        <dsp:cNvSpPr/>
      </dsp:nvSpPr>
      <dsp:spPr>
        <a:xfrm>
          <a:off x="5058965"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3764"/>
            </a:solidFill>
          </a:endParaRPr>
        </a:p>
      </dsp:txBody>
      <dsp:txXfrm>
        <a:off x="5058965" y="160249"/>
        <a:ext cx="192370" cy="192888"/>
      </dsp:txXfrm>
    </dsp:sp>
    <dsp:sp modelId="{DD429B81-F5C0-48D9-B5AA-A9B6E4F58AAE}">
      <dsp:nvSpPr>
        <dsp:cNvPr id="0" name=""/>
        <dsp:cNvSpPr/>
      </dsp:nvSpPr>
      <dsp:spPr>
        <a:xfrm>
          <a:off x="5447853" y="0"/>
          <a:ext cx="1296292" cy="5133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3764"/>
              </a:solidFill>
            </a:rPr>
            <a:t>I-75</a:t>
          </a:r>
        </a:p>
      </dsp:txBody>
      <dsp:txXfrm>
        <a:off x="5462890" y="15037"/>
        <a:ext cx="1266218" cy="483314"/>
      </dsp:txXfrm>
    </dsp:sp>
    <dsp:sp modelId="{3321E371-B4DE-487C-9ED0-0D5EB8B15EC7}">
      <dsp:nvSpPr>
        <dsp:cNvPr id="0" name=""/>
        <dsp:cNvSpPr/>
      </dsp:nvSpPr>
      <dsp:spPr>
        <a:xfrm>
          <a:off x="6873775"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3764"/>
            </a:solidFill>
          </a:endParaRPr>
        </a:p>
      </dsp:txBody>
      <dsp:txXfrm>
        <a:off x="6873775" y="160249"/>
        <a:ext cx="192370" cy="192888"/>
      </dsp:txXfrm>
    </dsp:sp>
    <dsp:sp modelId="{7A858EDA-2A62-4C4B-A5DE-A0EC1FFC56D5}">
      <dsp:nvSpPr>
        <dsp:cNvPr id="0" name=""/>
        <dsp:cNvSpPr/>
      </dsp:nvSpPr>
      <dsp:spPr>
        <a:xfrm>
          <a:off x="7262663" y="0"/>
          <a:ext cx="1296292" cy="5133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3764"/>
              </a:solidFill>
            </a:rPr>
            <a:t>MP 115 </a:t>
          </a:r>
        </a:p>
      </dsp:txBody>
      <dsp:txXfrm>
        <a:off x="7277700" y="15037"/>
        <a:ext cx="1266218" cy="483314"/>
      </dsp:txXfrm>
    </dsp:sp>
    <dsp:sp modelId="{F317A4F9-01DC-43BD-8693-9345578D5607}">
      <dsp:nvSpPr>
        <dsp:cNvPr id="0" name=""/>
        <dsp:cNvSpPr/>
      </dsp:nvSpPr>
      <dsp:spPr>
        <a:xfrm>
          <a:off x="8688585"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3764"/>
            </a:solidFill>
          </a:endParaRPr>
        </a:p>
      </dsp:txBody>
      <dsp:txXfrm>
        <a:off x="8688585" y="160249"/>
        <a:ext cx="192370" cy="192888"/>
      </dsp:txXfrm>
    </dsp:sp>
    <dsp:sp modelId="{1B950675-D024-4622-895D-675D63E8CDC1}">
      <dsp:nvSpPr>
        <dsp:cNvPr id="0" name=""/>
        <dsp:cNvSpPr/>
      </dsp:nvSpPr>
      <dsp:spPr>
        <a:xfrm>
          <a:off x="9077473" y="0"/>
          <a:ext cx="1296292" cy="513388"/>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Crash</a:t>
          </a:r>
        </a:p>
      </dsp:txBody>
      <dsp:txXfrm>
        <a:off x="9092510" y="15037"/>
        <a:ext cx="1266218" cy="483314"/>
      </dsp:txXfrm>
    </dsp:sp>
    <dsp:sp modelId="{6820F24E-7E3B-4BA0-8FC8-AA0F067EBE16}">
      <dsp:nvSpPr>
        <dsp:cNvPr id="0" name=""/>
        <dsp:cNvSpPr/>
      </dsp:nvSpPr>
      <dsp:spPr>
        <a:xfrm>
          <a:off x="10503396"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3764"/>
            </a:solidFill>
          </a:endParaRPr>
        </a:p>
      </dsp:txBody>
      <dsp:txXfrm>
        <a:off x="10503396" y="160249"/>
        <a:ext cx="192370" cy="192888"/>
      </dsp:txXfrm>
    </dsp:sp>
    <dsp:sp modelId="{9A348165-73D4-495A-8316-3CDEDDF96023}">
      <dsp:nvSpPr>
        <dsp:cNvPr id="0" name=""/>
        <dsp:cNvSpPr/>
      </dsp:nvSpPr>
      <dsp:spPr>
        <a:xfrm>
          <a:off x="10892283" y="0"/>
          <a:ext cx="1296292" cy="513388"/>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10 </a:t>
          </a:r>
          <a:r>
            <a:rPr lang="en-US" sz="1500" kern="1200" dirty="0" err="1">
              <a:solidFill>
                <a:schemeClr val="bg1"/>
              </a:solidFill>
            </a:rPr>
            <a:t>ThumbsUp</a:t>
          </a:r>
          <a:endParaRPr lang="en-US" sz="1500" kern="1200" dirty="0">
            <a:solidFill>
              <a:schemeClr val="bg1"/>
            </a:solidFill>
          </a:endParaRPr>
        </a:p>
      </dsp:txBody>
      <dsp:txXfrm>
        <a:off x="10907320" y="15037"/>
        <a:ext cx="1266218" cy="4833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81A98-501C-42A8-81D5-658EE7646B86}">
      <dsp:nvSpPr>
        <dsp:cNvPr id="0" name=""/>
        <dsp:cNvSpPr/>
      </dsp:nvSpPr>
      <dsp:spPr>
        <a:xfrm>
          <a:off x="3423" y="0"/>
          <a:ext cx="1296292" cy="5133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3764"/>
              </a:solidFill>
            </a:rPr>
            <a:t>Date &amp; Time</a:t>
          </a:r>
        </a:p>
      </dsp:txBody>
      <dsp:txXfrm>
        <a:off x="18460" y="15037"/>
        <a:ext cx="1266218" cy="483314"/>
      </dsp:txXfrm>
    </dsp:sp>
    <dsp:sp modelId="{3511C65D-F9DB-4127-A8BE-3451A70F37E1}">
      <dsp:nvSpPr>
        <dsp:cNvPr id="0" name=""/>
        <dsp:cNvSpPr/>
      </dsp:nvSpPr>
      <dsp:spPr>
        <a:xfrm>
          <a:off x="1429345"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003764"/>
            </a:solidFill>
          </a:endParaRPr>
        </a:p>
      </dsp:txBody>
      <dsp:txXfrm>
        <a:off x="1429345" y="160249"/>
        <a:ext cx="192370" cy="192888"/>
      </dsp:txXfrm>
    </dsp:sp>
    <dsp:sp modelId="{6029C84B-E812-4313-91E6-B85DCD0D8DE8}">
      <dsp:nvSpPr>
        <dsp:cNvPr id="0" name=""/>
        <dsp:cNvSpPr/>
      </dsp:nvSpPr>
      <dsp:spPr>
        <a:xfrm>
          <a:off x="1818233" y="0"/>
          <a:ext cx="1296292" cy="5133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3764"/>
              </a:solidFill>
            </a:rPr>
            <a:t>District 7</a:t>
          </a:r>
        </a:p>
      </dsp:txBody>
      <dsp:txXfrm>
        <a:off x="1833270" y="15037"/>
        <a:ext cx="1266218" cy="483314"/>
      </dsp:txXfrm>
    </dsp:sp>
    <dsp:sp modelId="{B5FE5582-2C39-48C3-9966-98A89391D4B9}">
      <dsp:nvSpPr>
        <dsp:cNvPr id="0" name=""/>
        <dsp:cNvSpPr/>
      </dsp:nvSpPr>
      <dsp:spPr>
        <a:xfrm>
          <a:off x="3244155"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003764"/>
            </a:solidFill>
          </a:endParaRPr>
        </a:p>
      </dsp:txBody>
      <dsp:txXfrm>
        <a:off x="3244155" y="160249"/>
        <a:ext cx="192370" cy="192888"/>
      </dsp:txXfrm>
    </dsp:sp>
    <dsp:sp modelId="{DE0913A1-274A-4C05-9299-6478B9199489}">
      <dsp:nvSpPr>
        <dsp:cNvPr id="0" name=""/>
        <dsp:cNvSpPr/>
      </dsp:nvSpPr>
      <dsp:spPr>
        <a:xfrm>
          <a:off x="3633043" y="0"/>
          <a:ext cx="1296292" cy="5133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3764"/>
              </a:solidFill>
            </a:rPr>
            <a:t>Fayette</a:t>
          </a:r>
        </a:p>
      </dsp:txBody>
      <dsp:txXfrm>
        <a:off x="3648080" y="15037"/>
        <a:ext cx="1266218" cy="483314"/>
      </dsp:txXfrm>
    </dsp:sp>
    <dsp:sp modelId="{BC119417-F495-4730-BD69-0ED97538207A}">
      <dsp:nvSpPr>
        <dsp:cNvPr id="0" name=""/>
        <dsp:cNvSpPr/>
      </dsp:nvSpPr>
      <dsp:spPr>
        <a:xfrm>
          <a:off x="5058965"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003764"/>
            </a:solidFill>
          </a:endParaRPr>
        </a:p>
      </dsp:txBody>
      <dsp:txXfrm>
        <a:off x="5058965" y="160249"/>
        <a:ext cx="192370" cy="192888"/>
      </dsp:txXfrm>
    </dsp:sp>
    <dsp:sp modelId="{DD429B81-F5C0-48D9-B5AA-A9B6E4F58AAE}">
      <dsp:nvSpPr>
        <dsp:cNvPr id="0" name=""/>
        <dsp:cNvSpPr/>
      </dsp:nvSpPr>
      <dsp:spPr>
        <a:xfrm>
          <a:off x="5447853" y="0"/>
          <a:ext cx="1296292" cy="5133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3764"/>
              </a:solidFill>
            </a:rPr>
            <a:t>I-75</a:t>
          </a:r>
        </a:p>
      </dsp:txBody>
      <dsp:txXfrm>
        <a:off x="5462890" y="15037"/>
        <a:ext cx="1266218" cy="483314"/>
      </dsp:txXfrm>
    </dsp:sp>
    <dsp:sp modelId="{3321E371-B4DE-487C-9ED0-0D5EB8B15EC7}">
      <dsp:nvSpPr>
        <dsp:cNvPr id="0" name=""/>
        <dsp:cNvSpPr/>
      </dsp:nvSpPr>
      <dsp:spPr>
        <a:xfrm>
          <a:off x="6873775"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003764"/>
            </a:solidFill>
          </a:endParaRPr>
        </a:p>
      </dsp:txBody>
      <dsp:txXfrm>
        <a:off x="6873775" y="160249"/>
        <a:ext cx="192370" cy="192888"/>
      </dsp:txXfrm>
    </dsp:sp>
    <dsp:sp modelId="{7A858EDA-2A62-4C4B-A5DE-A0EC1FFC56D5}">
      <dsp:nvSpPr>
        <dsp:cNvPr id="0" name=""/>
        <dsp:cNvSpPr/>
      </dsp:nvSpPr>
      <dsp:spPr>
        <a:xfrm>
          <a:off x="7262663" y="0"/>
          <a:ext cx="1296292" cy="5133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3764"/>
              </a:solidFill>
            </a:rPr>
            <a:t>MP 115 </a:t>
          </a:r>
        </a:p>
      </dsp:txBody>
      <dsp:txXfrm>
        <a:off x="7277700" y="15037"/>
        <a:ext cx="1266218" cy="483314"/>
      </dsp:txXfrm>
    </dsp:sp>
    <dsp:sp modelId="{F317A4F9-01DC-43BD-8693-9345578D5607}">
      <dsp:nvSpPr>
        <dsp:cNvPr id="0" name=""/>
        <dsp:cNvSpPr/>
      </dsp:nvSpPr>
      <dsp:spPr>
        <a:xfrm>
          <a:off x="8688585"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003764"/>
            </a:solidFill>
          </a:endParaRPr>
        </a:p>
      </dsp:txBody>
      <dsp:txXfrm>
        <a:off x="8688585" y="160249"/>
        <a:ext cx="192370" cy="192888"/>
      </dsp:txXfrm>
    </dsp:sp>
    <dsp:sp modelId="{1B950675-D024-4622-895D-675D63E8CDC1}">
      <dsp:nvSpPr>
        <dsp:cNvPr id="0" name=""/>
        <dsp:cNvSpPr/>
      </dsp:nvSpPr>
      <dsp:spPr>
        <a:xfrm>
          <a:off x="9077473" y="0"/>
          <a:ext cx="1296292" cy="513388"/>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Speed</a:t>
          </a:r>
        </a:p>
      </dsp:txBody>
      <dsp:txXfrm>
        <a:off x="9092510" y="15037"/>
        <a:ext cx="1266218" cy="483314"/>
      </dsp:txXfrm>
    </dsp:sp>
    <dsp:sp modelId="{6820F24E-7E3B-4BA0-8FC8-AA0F067EBE16}">
      <dsp:nvSpPr>
        <dsp:cNvPr id="0" name=""/>
        <dsp:cNvSpPr/>
      </dsp:nvSpPr>
      <dsp:spPr>
        <a:xfrm>
          <a:off x="10503396" y="95953"/>
          <a:ext cx="274814" cy="3214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003764"/>
            </a:solidFill>
          </a:endParaRPr>
        </a:p>
      </dsp:txBody>
      <dsp:txXfrm>
        <a:off x="10503396" y="160249"/>
        <a:ext cx="192370" cy="192888"/>
      </dsp:txXfrm>
    </dsp:sp>
    <dsp:sp modelId="{9A348165-73D4-495A-8316-3CDEDDF96023}">
      <dsp:nvSpPr>
        <dsp:cNvPr id="0" name=""/>
        <dsp:cNvSpPr/>
      </dsp:nvSpPr>
      <dsp:spPr>
        <a:xfrm>
          <a:off x="10892283" y="0"/>
          <a:ext cx="1296292" cy="513388"/>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25 MPH</a:t>
          </a:r>
        </a:p>
      </dsp:txBody>
      <dsp:txXfrm>
        <a:off x="10907320" y="15037"/>
        <a:ext cx="1266218" cy="4833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3E99E-181A-486A-AECD-310DB561BF87}">
      <dsp:nvSpPr>
        <dsp:cNvPr id="0" name=""/>
        <dsp:cNvSpPr/>
      </dsp:nvSpPr>
      <dsp:spPr>
        <a:xfrm>
          <a:off x="1970829" y="545619"/>
          <a:ext cx="4313107" cy="4313107"/>
        </a:xfrm>
        <a:prstGeom prst="blockArc">
          <a:avLst>
            <a:gd name="adj1" fmla="val 13114286"/>
            <a:gd name="adj2" fmla="val 16200000"/>
            <a:gd name="adj3" fmla="val 390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583267-039D-412A-A722-AF0878204CF2}">
      <dsp:nvSpPr>
        <dsp:cNvPr id="0" name=""/>
        <dsp:cNvSpPr/>
      </dsp:nvSpPr>
      <dsp:spPr>
        <a:xfrm>
          <a:off x="1970829" y="545619"/>
          <a:ext cx="4313107" cy="4313107"/>
        </a:xfrm>
        <a:prstGeom prst="blockArc">
          <a:avLst>
            <a:gd name="adj1" fmla="val 10028571"/>
            <a:gd name="adj2" fmla="val 13114286"/>
            <a:gd name="adj3" fmla="val 390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C5410D-C727-4C8D-94DE-06E40A4604E0}">
      <dsp:nvSpPr>
        <dsp:cNvPr id="0" name=""/>
        <dsp:cNvSpPr/>
      </dsp:nvSpPr>
      <dsp:spPr>
        <a:xfrm>
          <a:off x="1970829" y="545619"/>
          <a:ext cx="4313107" cy="4313107"/>
        </a:xfrm>
        <a:prstGeom prst="blockArc">
          <a:avLst>
            <a:gd name="adj1" fmla="val 6942857"/>
            <a:gd name="adj2" fmla="val 10028571"/>
            <a:gd name="adj3" fmla="val 390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E443BD-30F7-4D1C-B37E-0FB92510F995}">
      <dsp:nvSpPr>
        <dsp:cNvPr id="0" name=""/>
        <dsp:cNvSpPr/>
      </dsp:nvSpPr>
      <dsp:spPr>
        <a:xfrm>
          <a:off x="1970829" y="545619"/>
          <a:ext cx="4313107" cy="4313107"/>
        </a:xfrm>
        <a:prstGeom prst="blockArc">
          <a:avLst>
            <a:gd name="adj1" fmla="val 3857143"/>
            <a:gd name="adj2" fmla="val 6942857"/>
            <a:gd name="adj3" fmla="val 390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205BB0-841E-4278-9289-A038ABAEF674}">
      <dsp:nvSpPr>
        <dsp:cNvPr id="0" name=""/>
        <dsp:cNvSpPr/>
      </dsp:nvSpPr>
      <dsp:spPr>
        <a:xfrm>
          <a:off x="1970829" y="545619"/>
          <a:ext cx="4313107" cy="4313107"/>
        </a:xfrm>
        <a:prstGeom prst="blockArc">
          <a:avLst>
            <a:gd name="adj1" fmla="val 771429"/>
            <a:gd name="adj2" fmla="val 3857143"/>
            <a:gd name="adj3" fmla="val 390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EBB48E-3CF3-4062-981F-EC558DDE7EFE}">
      <dsp:nvSpPr>
        <dsp:cNvPr id="0" name=""/>
        <dsp:cNvSpPr/>
      </dsp:nvSpPr>
      <dsp:spPr>
        <a:xfrm>
          <a:off x="1970829" y="545619"/>
          <a:ext cx="4313107" cy="4313107"/>
        </a:xfrm>
        <a:prstGeom prst="blockArc">
          <a:avLst>
            <a:gd name="adj1" fmla="val 19285714"/>
            <a:gd name="adj2" fmla="val 771429"/>
            <a:gd name="adj3" fmla="val 390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C99F5B-44E1-473E-8FE4-C9A2EE2727DD}">
      <dsp:nvSpPr>
        <dsp:cNvPr id="0" name=""/>
        <dsp:cNvSpPr/>
      </dsp:nvSpPr>
      <dsp:spPr>
        <a:xfrm>
          <a:off x="1970829" y="545619"/>
          <a:ext cx="4313107" cy="4313107"/>
        </a:xfrm>
        <a:prstGeom prst="blockArc">
          <a:avLst>
            <a:gd name="adj1" fmla="val 16200000"/>
            <a:gd name="adj2" fmla="val 19285714"/>
            <a:gd name="adj3" fmla="val 390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310ECB-23C8-44B9-BC6C-D9FF88349DFB}">
      <dsp:nvSpPr>
        <dsp:cNvPr id="0" name=""/>
        <dsp:cNvSpPr/>
      </dsp:nvSpPr>
      <dsp:spPr>
        <a:xfrm>
          <a:off x="3292031" y="1866822"/>
          <a:ext cx="1670703" cy="1670703"/>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DATA</a:t>
          </a:r>
        </a:p>
      </dsp:txBody>
      <dsp:txXfrm>
        <a:off x="3536700" y="2111491"/>
        <a:ext cx="1181365" cy="1181365"/>
      </dsp:txXfrm>
    </dsp:sp>
    <dsp:sp modelId="{D79EDBCC-DAE6-4E39-871D-7B3E95576DFE}">
      <dsp:nvSpPr>
        <dsp:cNvPr id="0" name=""/>
        <dsp:cNvSpPr/>
      </dsp:nvSpPr>
      <dsp:spPr>
        <a:xfrm>
          <a:off x="3452136" y="-65153"/>
          <a:ext cx="1350494" cy="130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764"/>
              </a:solidFill>
            </a:rPr>
            <a:t>Monitoring</a:t>
          </a:r>
        </a:p>
      </dsp:txBody>
      <dsp:txXfrm>
        <a:off x="3649911" y="126070"/>
        <a:ext cx="954944" cy="923304"/>
      </dsp:txXfrm>
    </dsp:sp>
    <dsp:sp modelId="{BD36232A-8FC7-4378-8989-49EC12DA1AEB}">
      <dsp:nvSpPr>
        <dsp:cNvPr id="0" name=""/>
        <dsp:cNvSpPr/>
      </dsp:nvSpPr>
      <dsp:spPr>
        <a:xfrm>
          <a:off x="5105281" y="730959"/>
          <a:ext cx="1350494" cy="130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764"/>
              </a:solidFill>
            </a:rPr>
            <a:t>Detection</a:t>
          </a:r>
        </a:p>
      </dsp:txBody>
      <dsp:txXfrm>
        <a:off x="5303056" y="922182"/>
        <a:ext cx="954944" cy="923304"/>
      </dsp:txXfrm>
    </dsp:sp>
    <dsp:sp modelId="{780B7E1D-2636-4065-859A-521AA24A730E}">
      <dsp:nvSpPr>
        <dsp:cNvPr id="0" name=""/>
        <dsp:cNvSpPr/>
      </dsp:nvSpPr>
      <dsp:spPr>
        <a:xfrm>
          <a:off x="5513574" y="2519808"/>
          <a:ext cx="1350494" cy="130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764"/>
              </a:solidFill>
            </a:rPr>
            <a:t>Alerts</a:t>
          </a:r>
        </a:p>
      </dsp:txBody>
      <dsp:txXfrm>
        <a:off x="5711349" y="2711031"/>
        <a:ext cx="954944" cy="923304"/>
      </dsp:txXfrm>
    </dsp:sp>
    <dsp:sp modelId="{E34BC46A-7373-43D0-AE2C-E3431F054082}">
      <dsp:nvSpPr>
        <dsp:cNvPr id="0" name=""/>
        <dsp:cNvSpPr/>
      </dsp:nvSpPr>
      <dsp:spPr>
        <a:xfrm>
          <a:off x="4369562" y="3954354"/>
          <a:ext cx="1350494" cy="130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764"/>
              </a:solidFill>
            </a:rPr>
            <a:t>Analysis</a:t>
          </a:r>
        </a:p>
      </dsp:txBody>
      <dsp:txXfrm>
        <a:off x="4567337" y="4145577"/>
        <a:ext cx="954944" cy="923304"/>
      </dsp:txXfrm>
    </dsp:sp>
    <dsp:sp modelId="{F9F6B39A-13BE-489C-8EF5-6AF6E1434E17}">
      <dsp:nvSpPr>
        <dsp:cNvPr id="0" name=""/>
        <dsp:cNvSpPr/>
      </dsp:nvSpPr>
      <dsp:spPr>
        <a:xfrm>
          <a:off x="2534709" y="3954354"/>
          <a:ext cx="1350494" cy="130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764"/>
              </a:solidFill>
            </a:rPr>
            <a:t>Summaries</a:t>
          </a:r>
        </a:p>
      </dsp:txBody>
      <dsp:txXfrm>
        <a:off x="2732484" y="4145577"/>
        <a:ext cx="954944" cy="923304"/>
      </dsp:txXfrm>
    </dsp:sp>
    <dsp:sp modelId="{2EB5A54C-25C2-4832-88CE-A4229A64EDF5}">
      <dsp:nvSpPr>
        <dsp:cNvPr id="0" name=""/>
        <dsp:cNvSpPr/>
      </dsp:nvSpPr>
      <dsp:spPr>
        <a:xfrm>
          <a:off x="1390697" y="2519808"/>
          <a:ext cx="1350494" cy="130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764"/>
              </a:solidFill>
            </a:rPr>
            <a:t>Ad Hoc</a:t>
          </a:r>
        </a:p>
        <a:p>
          <a:pPr marL="0" lvl="0" indent="0" algn="ctr" defTabSz="622300">
            <a:lnSpc>
              <a:spcPct val="90000"/>
            </a:lnSpc>
            <a:spcBef>
              <a:spcPct val="0"/>
            </a:spcBef>
            <a:spcAft>
              <a:spcPct val="35000"/>
            </a:spcAft>
            <a:buNone/>
          </a:pPr>
          <a:r>
            <a:rPr lang="en-US" sz="1400" b="1" kern="1200" dirty="0">
              <a:solidFill>
                <a:srgbClr val="003764"/>
              </a:solidFill>
            </a:rPr>
            <a:t>Analytics</a:t>
          </a:r>
        </a:p>
      </dsp:txBody>
      <dsp:txXfrm>
        <a:off x="1588472" y="2711031"/>
        <a:ext cx="954944" cy="923304"/>
      </dsp:txXfrm>
    </dsp:sp>
    <dsp:sp modelId="{46F56E2B-B55C-43A6-A7A3-E6A7A26E1108}">
      <dsp:nvSpPr>
        <dsp:cNvPr id="0" name=""/>
        <dsp:cNvSpPr/>
      </dsp:nvSpPr>
      <dsp:spPr>
        <a:xfrm>
          <a:off x="1798990" y="730959"/>
          <a:ext cx="1350494" cy="130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3764"/>
              </a:solidFill>
            </a:rPr>
            <a:t>After Action</a:t>
          </a:r>
        </a:p>
      </dsp:txBody>
      <dsp:txXfrm>
        <a:off x="1996765" y="922182"/>
        <a:ext cx="954944" cy="923304"/>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dirty="0"/>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61697A76-51DE-47BE-AE59-A0229415767A}" type="datetimeFigureOut">
              <a:rPr lang="en-US" smtClean="0"/>
              <a:t>7/23/2023</a:t>
            </a:fld>
            <a:endParaRPr lang="en-US" dirty="0"/>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dirty="0"/>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AD291E6D-DC1C-44BC-A81E-081DA0062B93}" type="slidenum">
              <a:rPr lang="en-US" smtClean="0"/>
              <a:t>‹#›</a:t>
            </a:fld>
            <a:endParaRPr lang="en-US" dirty="0"/>
          </a:p>
        </p:txBody>
      </p:sp>
    </p:spTree>
    <p:extLst>
      <p:ext uri="{BB962C8B-B14F-4D97-AF65-F5344CB8AC3E}">
        <p14:creationId xmlns:p14="http://schemas.microsoft.com/office/powerpoint/2010/main" val="2458092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i="0" dirty="0">
              <a:effectLst/>
              <a:latin typeface="Consolas" panose="020B0609020204030204" pitchFamily="49"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AFB2624-C685-F64A-AF41-9C96F9814C91}" type="slidenum">
              <a:rPr kumimoji="0" lang="en-US" sz="12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34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046BC5A-B792-4E90-B9D6-894B06249B7F}" type="slidenum">
              <a:rPr lang="en-US" smtClean="0"/>
              <a:t>10</a:t>
            </a:fld>
            <a:endParaRPr lang="en-US" dirty="0"/>
          </a:p>
        </p:txBody>
      </p:sp>
    </p:spTree>
    <p:extLst>
      <p:ext uri="{BB962C8B-B14F-4D97-AF65-F5344CB8AC3E}">
        <p14:creationId xmlns:p14="http://schemas.microsoft.com/office/powerpoint/2010/main" val="103265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D26E5C-3284-40BA-A774-BBE93381DA3C}" type="slidenum">
              <a:rPr lang="en-US" smtClean="0"/>
              <a:t>11</a:t>
            </a:fld>
            <a:endParaRPr lang="en-US" dirty="0"/>
          </a:p>
        </p:txBody>
      </p:sp>
    </p:spTree>
    <p:extLst>
      <p:ext uri="{BB962C8B-B14F-4D97-AF65-F5344CB8AC3E}">
        <p14:creationId xmlns:p14="http://schemas.microsoft.com/office/powerpoint/2010/main" val="3616772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1800"/>
              </a:spcAft>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12</a:t>
            </a:fld>
            <a:endParaRPr lang="en-US" dirty="0"/>
          </a:p>
        </p:txBody>
      </p:sp>
    </p:spTree>
    <p:extLst>
      <p:ext uri="{BB962C8B-B14F-4D97-AF65-F5344CB8AC3E}">
        <p14:creationId xmlns:p14="http://schemas.microsoft.com/office/powerpoint/2010/main" val="401246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13</a:t>
            </a:fld>
            <a:endParaRPr lang="en-US" dirty="0"/>
          </a:p>
        </p:txBody>
      </p:sp>
    </p:spTree>
    <p:extLst>
      <p:ext uri="{BB962C8B-B14F-4D97-AF65-F5344CB8AC3E}">
        <p14:creationId xmlns:p14="http://schemas.microsoft.com/office/powerpoint/2010/main" val="2943557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14</a:t>
            </a:fld>
            <a:endParaRPr lang="en-US" dirty="0"/>
          </a:p>
        </p:txBody>
      </p:sp>
    </p:spTree>
    <p:extLst>
      <p:ext uri="{BB962C8B-B14F-4D97-AF65-F5344CB8AC3E}">
        <p14:creationId xmlns:p14="http://schemas.microsoft.com/office/powerpoint/2010/main" val="1187772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15</a:t>
            </a:fld>
            <a:endParaRPr lang="en-US" dirty="0"/>
          </a:p>
        </p:txBody>
      </p:sp>
    </p:spTree>
    <p:extLst>
      <p:ext uri="{BB962C8B-B14F-4D97-AF65-F5344CB8AC3E}">
        <p14:creationId xmlns:p14="http://schemas.microsoft.com/office/powerpoint/2010/main" val="2873284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16</a:t>
            </a:fld>
            <a:endParaRPr lang="en-US" dirty="0"/>
          </a:p>
        </p:txBody>
      </p:sp>
    </p:spTree>
    <p:extLst>
      <p:ext uri="{BB962C8B-B14F-4D97-AF65-F5344CB8AC3E}">
        <p14:creationId xmlns:p14="http://schemas.microsoft.com/office/powerpoint/2010/main" val="298563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17</a:t>
            </a:fld>
            <a:endParaRPr lang="en-US" dirty="0"/>
          </a:p>
        </p:txBody>
      </p:sp>
    </p:spTree>
    <p:extLst>
      <p:ext uri="{BB962C8B-B14F-4D97-AF65-F5344CB8AC3E}">
        <p14:creationId xmlns:p14="http://schemas.microsoft.com/office/powerpoint/2010/main" val="2984429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5080">
              <a:spcAft>
                <a:spcPts val="2400"/>
              </a:spcAft>
            </a:pPr>
            <a:endParaRPr lang="en-US" dirty="0"/>
          </a:p>
        </p:txBody>
      </p:sp>
      <p:sp>
        <p:nvSpPr>
          <p:cNvPr id="4" name="Slide Number Placeholder 3"/>
          <p:cNvSpPr>
            <a:spLocks noGrp="1"/>
          </p:cNvSpPr>
          <p:nvPr>
            <p:ph type="sldNum" sz="quarter" idx="5"/>
          </p:nvPr>
        </p:nvSpPr>
        <p:spPr/>
        <p:txBody>
          <a:bodyPr/>
          <a:lstStyle/>
          <a:p>
            <a:fld id="{3006823E-3F1A-4E60-874D-52E45127EF9C}" type="slidenum">
              <a:rPr lang="en-US" smtClean="0"/>
              <a:t>18</a:t>
            </a:fld>
            <a:endParaRPr lang="en-US"/>
          </a:p>
        </p:txBody>
      </p:sp>
    </p:spTree>
    <p:extLst>
      <p:ext uri="{BB962C8B-B14F-4D97-AF65-F5344CB8AC3E}">
        <p14:creationId xmlns:p14="http://schemas.microsoft.com/office/powerpoint/2010/main" val="2308521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26706CFA-DCFE-42CC-9888-D0B7AFC77AD2}" type="slidenum">
              <a:rPr lang="en-US" smtClean="0"/>
              <a:t>19</a:t>
            </a:fld>
            <a:endParaRPr lang="en-US"/>
          </a:p>
        </p:txBody>
      </p:sp>
    </p:spTree>
    <p:extLst>
      <p:ext uri="{BB962C8B-B14F-4D97-AF65-F5344CB8AC3E}">
        <p14:creationId xmlns:p14="http://schemas.microsoft.com/office/powerpoint/2010/main" val="389621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315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20</a:t>
            </a:fld>
            <a:endParaRPr lang="en-US"/>
          </a:p>
        </p:txBody>
      </p:sp>
    </p:spTree>
    <p:extLst>
      <p:ext uri="{BB962C8B-B14F-4D97-AF65-F5344CB8AC3E}">
        <p14:creationId xmlns:p14="http://schemas.microsoft.com/office/powerpoint/2010/main" val="2178096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21</a:t>
            </a:fld>
            <a:endParaRPr lang="en-US"/>
          </a:p>
        </p:txBody>
      </p:sp>
    </p:spTree>
    <p:extLst>
      <p:ext uri="{BB962C8B-B14F-4D97-AF65-F5344CB8AC3E}">
        <p14:creationId xmlns:p14="http://schemas.microsoft.com/office/powerpoint/2010/main" val="4199941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1800"/>
              </a:spcAft>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22</a:t>
            </a:fld>
            <a:endParaRPr lang="en-US"/>
          </a:p>
        </p:txBody>
      </p:sp>
    </p:spTree>
    <p:extLst>
      <p:ext uri="{BB962C8B-B14F-4D97-AF65-F5344CB8AC3E}">
        <p14:creationId xmlns:p14="http://schemas.microsoft.com/office/powerpoint/2010/main" val="2782320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23</a:t>
            </a:fld>
            <a:endParaRPr lang="en-US"/>
          </a:p>
        </p:txBody>
      </p:sp>
    </p:spTree>
    <p:extLst>
      <p:ext uri="{BB962C8B-B14F-4D97-AF65-F5344CB8AC3E}">
        <p14:creationId xmlns:p14="http://schemas.microsoft.com/office/powerpoint/2010/main" val="1339285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8307A-1BF1-455E-A592-824C13E617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1389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1800"/>
              </a:spcAft>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25</a:t>
            </a:fld>
            <a:endParaRPr lang="en-US"/>
          </a:p>
        </p:txBody>
      </p:sp>
    </p:spTree>
    <p:extLst>
      <p:ext uri="{BB962C8B-B14F-4D97-AF65-F5344CB8AC3E}">
        <p14:creationId xmlns:p14="http://schemas.microsoft.com/office/powerpoint/2010/main" val="1132703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26</a:t>
            </a:fld>
            <a:endParaRPr lang="en-US"/>
          </a:p>
        </p:txBody>
      </p:sp>
    </p:spTree>
    <p:extLst>
      <p:ext uri="{BB962C8B-B14F-4D97-AF65-F5344CB8AC3E}">
        <p14:creationId xmlns:p14="http://schemas.microsoft.com/office/powerpoint/2010/main" val="3440980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8307A-1BF1-455E-A592-824C13E617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6004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28</a:t>
            </a:fld>
            <a:endParaRPr lang="en-US"/>
          </a:p>
        </p:txBody>
      </p:sp>
    </p:spTree>
    <p:extLst>
      <p:ext uri="{BB962C8B-B14F-4D97-AF65-F5344CB8AC3E}">
        <p14:creationId xmlns:p14="http://schemas.microsoft.com/office/powerpoint/2010/main" val="770640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29</a:t>
            </a:fld>
            <a:endParaRPr lang="en-US"/>
          </a:p>
        </p:txBody>
      </p:sp>
    </p:spTree>
    <p:extLst>
      <p:ext uri="{BB962C8B-B14F-4D97-AF65-F5344CB8AC3E}">
        <p14:creationId xmlns:p14="http://schemas.microsoft.com/office/powerpoint/2010/main" val="2663017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990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8307A-1BF1-455E-A592-824C13E617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3349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31</a:t>
            </a:fld>
            <a:endParaRPr lang="en-US"/>
          </a:p>
        </p:txBody>
      </p:sp>
    </p:spTree>
    <p:extLst>
      <p:ext uri="{BB962C8B-B14F-4D97-AF65-F5344CB8AC3E}">
        <p14:creationId xmlns:p14="http://schemas.microsoft.com/office/powerpoint/2010/main" val="680101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32</a:t>
            </a:fld>
            <a:endParaRPr lang="en-US"/>
          </a:p>
        </p:txBody>
      </p:sp>
    </p:spTree>
    <p:extLst>
      <p:ext uri="{BB962C8B-B14F-4D97-AF65-F5344CB8AC3E}">
        <p14:creationId xmlns:p14="http://schemas.microsoft.com/office/powerpoint/2010/main" val="2648700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33</a:t>
            </a:fld>
            <a:endParaRPr lang="en-US"/>
          </a:p>
        </p:txBody>
      </p:sp>
    </p:spTree>
    <p:extLst>
      <p:ext uri="{BB962C8B-B14F-4D97-AF65-F5344CB8AC3E}">
        <p14:creationId xmlns:p14="http://schemas.microsoft.com/office/powerpoint/2010/main" val="2578127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34</a:t>
            </a:fld>
            <a:endParaRPr lang="en-US"/>
          </a:p>
        </p:txBody>
      </p:sp>
    </p:spTree>
    <p:extLst>
      <p:ext uri="{BB962C8B-B14F-4D97-AF65-F5344CB8AC3E}">
        <p14:creationId xmlns:p14="http://schemas.microsoft.com/office/powerpoint/2010/main" val="2130627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35</a:t>
            </a:fld>
            <a:endParaRPr lang="en-US"/>
          </a:p>
        </p:txBody>
      </p:sp>
    </p:spTree>
    <p:extLst>
      <p:ext uri="{BB962C8B-B14F-4D97-AF65-F5344CB8AC3E}">
        <p14:creationId xmlns:p14="http://schemas.microsoft.com/office/powerpoint/2010/main" val="368912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36</a:t>
            </a:fld>
            <a:endParaRPr lang="en-US"/>
          </a:p>
        </p:txBody>
      </p:sp>
    </p:spTree>
    <p:extLst>
      <p:ext uri="{BB962C8B-B14F-4D97-AF65-F5344CB8AC3E}">
        <p14:creationId xmlns:p14="http://schemas.microsoft.com/office/powerpoint/2010/main" val="3892299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37</a:t>
            </a:fld>
            <a:endParaRPr lang="en-US"/>
          </a:p>
        </p:txBody>
      </p:sp>
    </p:spTree>
    <p:extLst>
      <p:ext uri="{BB962C8B-B14F-4D97-AF65-F5344CB8AC3E}">
        <p14:creationId xmlns:p14="http://schemas.microsoft.com/office/powerpoint/2010/main" val="531096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38</a:t>
            </a:fld>
            <a:endParaRPr lang="en-US"/>
          </a:p>
        </p:txBody>
      </p:sp>
    </p:spTree>
    <p:extLst>
      <p:ext uri="{BB962C8B-B14F-4D97-AF65-F5344CB8AC3E}">
        <p14:creationId xmlns:p14="http://schemas.microsoft.com/office/powerpoint/2010/main" val="322478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8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39</a:t>
            </a:fld>
            <a:endParaRPr lang="en-US"/>
          </a:p>
        </p:txBody>
      </p:sp>
    </p:spTree>
    <p:extLst>
      <p:ext uri="{BB962C8B-B14F-4D97-AF65-F5344CB8AC3E}">
        <p14:creationId xmlns:p14="http://schemas.microsoft.com/office/powerpoint/2010/main" val="1035533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145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40</a:t>
            </a:fld>
            <a:endParaRPr lang="en-US"/>
          </a:p>
        </p:txBody>
      </p:sp>
    </p:spTree>
    <p:extLst>
      <p:ext uri="{BB962C8B-B14F-4D97-AF65-F5344CB8AC3E}">
        <p14:creationId xmlns:p14="http://schemas.microsoft.com/office/powerpoint/2010/main" val="2715434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751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823E-3F1A-4E60-874D-52E45127EF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521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133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714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015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1514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554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5137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581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91E6D-DC1C-44BC-A81E-081DA0062B93}" type="slidenum">
              <a:rPr lang="en-US" smtClean="0"/>
              <a:t>5</a:t>
            </a:fld>
            <a:endParaRPr lang="en-US" dirty="0"/>
          </a:p>
        </p:txBody>
      </p:sp>
    </p:spTree>
    <p:extLst>
      <p:ext uri="{BB962C8B-B14F-4D97-AF65-F5344CB8AC3E}">
        <p14:creationId xmlns:p14="http://schemas.microsoft.com/office/powerpoint/2010/main" val="3392191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792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830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7024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094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7091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399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264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1792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6323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31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768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63233" indent="-293551">
              <a:defRPr>
                <a:solidFill>
                  <a:schemeClr val="tx1"/>
                </a:solidFill>
                <a:latin typeface="Arial" panose="020B0604020202020204" pitchFamily="34" charset="0"/>
              </a:defRPr>
            </a:lvl2pPr>
            <a:lvl3pPr marL="1174204" indent="-234841">
              <a:defRPr>
                <a:solidFill>
                  <a:schemeClr val="tx1"/>
                </a:solidFill>
                <a:latin typeface="Arial" panose="020B0604020202020204" pitchFamily="34" charset="0"/>
              </a:defRPr>
            </a:lvl3pPr>
            <a:lvl4pPr marL="1643885" indent="-234841">
              <a:defRPr>
                <a:solidFill>
                  <a:schemeClr val="tx1"/>
                </a:solidFill>
                <a:latin typeface="Arial" panose="020B0604020202020204" pitchFamily="34" charset="0"/>
              </a:defRPr>
            </a:lvl4pPr>
            <a:lvl5pPr marL="2113567" indent="-234841">
              <a:defRPr>
                <a:solidFill>
                  <a:schemeClr val="tx1"/>
                </a:solidFill>
                <a:latin typeface="Arial" panose="020B0604020202020204" pitchFamily="34" charset="0"/>
              </a:defRPr>
            </a:lvl5pPr>
            <a:lvl6pPr marL="2583249" indent="-234841" defTabSz="469682" eaLnBrk="0" fontAlgn="base" hangingPunct="0">
              <a:spcBef>
                <a:spcPct val="0"/>
              </a:spcBef>
              <a:spcAft>
                <a:spcPct val="0"/>
              </a:spcAft>
              <a:defRPr>
                <a:solidFill>
                  <a:schemeClr val="tx1"/>
                </a:solidFill>
                <a:latin typeface="Arial" panose="020B0604020202020204" pitchFamily="34" charset="0"/>
              </a:defRPr>
            </a:lvl6pPr>
            <a:lvl7pPr marL="3052930" indent="-234841" defTabSz="469682" eaLnBrk="0" fontAlgn="base" hangingPunct="0">
              <a:spcBef>
                <a:spcPct val="0"/>
              </a:spcBef>
              <a:spcAft>
                <a:spcPct val="0"/>
              </a:spcAft>
              <a:defRPr>
                <a:solidFill>
                  <a:schemeClr val="tx1"/>
                </a:solidFill>
                <a:latin typeface="Arial" panose="020B0604020202020204" pitchFamily="34" charset="0"/>
              </a:defRPr>
            </a:lvl7pPr>
            <a:lvl8pPr marL="3522612" indent="-234841" defTabSz="469682" eaLnBrk="0" fontAlgn="base" hangingPunct="0">
              <a:spcBef>
                <a:spcPct val="0"/>
              </a:spcBef>
              <a:spcAft>
                <a:spcPct val="0"/>
              </a:spcAft>
              <a:defRPr>
                <a:solidFill>
                  <a:schemeClr val="tx1"/>
                </a:solidFill>
                <a:latin typeface="Arial" panose="020B0604020202020204" pitchFamily="34" charset="0"/>
              </a:defRPr>
            </a:lvl8pPr>
            <a:lvl9pPr marL="3992293" indent="-234841" defTabSz="469682"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1440A3E-C28F-45C4-9563-30BE761B5094}" type="slidenum">
              <a:rPr lang="en-US" altLang="en-US" smtClean="0">
                <a:latin typeface="Calibri" panose="020F0502020204030204" pitchFamily="34" charset="0"/>
              </a:rPr>
              <a:pPr fontAlgn="base">
                <a:spcBef>
                  <a:spcPct val="0"/>
                </a:spcBef>
                <a:spcAft>
                  <a:spcPct val="0"/>
                </a:spcAft>
              </a:pPr>
              <a:t>6</a:t>
            </a:fld>
            <a:endParaRPr lang="en-US" altLang="en-US" dirty="0">
              <a:latin typeface="Calibri" panose="020F0502020204030204" pitchFamily="34" charset="0"/>
            </a:endParaRPr>
          </a:p>
        </p:txBody>
      </p:sp>
    </p:spTree>
    <p:extLst>
      <p:ext uri="{BB962C8B-B14F-4D97-AF65-F5344CB8AC3E}">
        <p14:creationId xmlns:p14="http://schemas.microsoft.com/office/powerpoint/2010/main" val="2654434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643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282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945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523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2091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5582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211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ACDE5-CB81-4927-BA2C-97438C3DD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3133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0826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065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1200"/>
              </a:spcBef>
              <a:spcAft>
                <a:spcPts val="800"/>
              </a:spcAft>
            </a:pPr>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7</a:t>
            </a:fld>
            <a:endParaRPr lang="en-US" dirty="0"/>
          </a:p>
        </p:txBody>
      </p:sp>
    </p:spTree>
    <p:extLst>
      <p:ext uri="{BB962C8B-B14F-4D97-AF65-F5344CB8AC3E}">
        <p14:creationId xmlns:p14="http://schemas.microsoft.com/office/powerpoint/2010/main" val="3451366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870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72</a:t>
            </a:fld>
            <a:endParaRPr lang="en-US" dirty="0"/>
          </a:p>
        </p:txBody>
      </p:sp>
    </p:spTree>
    <p:extLst>
      <p:ext uri="{BB962C8B-B14F-4D97-AF65-F5344CB8AC3E}">
        <p14:creationId xmlns:p14="http://schemas.microsoft.com/office/powerpoint/2010/main" val="26826317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7926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74</a:t>
            </a:fld>
            <a:endParaRPr lang="en-US"/>
          </a:p>
        </p:txBody>
      </p:sp>
    </p:spTree>
    <p:extLst>
      <p:ext uri="{BB962C8B-B14F-4D97-AF65-F5344CB8AC3E}">
        <p14:creationId xmlns:p14="http://schemas.microsoft.com/office/powerpoint/2010/main" val="24773474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75</a:t>
            </a:fld>
            <a:endParaRPr lang="en-US" dirty="0"/>
          </a:p>
        </p:txBody>
      </p:sp>
    </p:spTree>
    <p:extLst>
      <p:ext uri="{BB962C8B-B14F-4D97-AF65-F5344CB8AC3E}">
        <p14:creationId xmlns:p14="http://schemas.microsoft.com/office/powerpoint/2010/main" val="2010200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7AE095-82E2-1445-BF41-146BFA823A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8166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9027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990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8</a:t>
            </a:fld>
            <a:endParaRPr lang="en-US" dirty="0"/>
          </a:p>
        </p:txBody>
      </p:sp>
    </p:spTree>
    <p:extLst>
      <p:ext uri="{BB962C8B-B14F-4D97-AF65-F5344CB8AC3E}">
        <p14:creationId xmlns:p14="http://schemas.microsoft.com/office/powerpoint/2010/main" val="719356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81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26884" y="0"/>
            <a:ext cx="8965116" cy="5425440"/>
          </a:xfrm>
          <a:prstGeom prst="rect">
            <a:avLst/>
          </a:prstGeom>
        </p:spPr>
      </p:pic>
      <p:sp>
        <p:nvSpPr>
          <p:cNvPr id="8" name="Rectangle 7"/>
          <p:cNvSpPr/>
          <p:nvPr userDrawn="1"/>
        </p:nvSpPr>
        <p:spPr>
          <a:xfrm>
            <a:off x="0" y="0"/>
            <a:ext cx="3417384"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920218" y="457200"/>
            <a:ext cx="7644402" cy="3235959"/>
          </a:xfrm>
        </p:spPr>
        <p:txBody>
          <a:bodyPr anchor="b"/>
          <a:lstStyle>
            <a:lvl1pPr algn="l">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9202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688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271781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3A20EE3F-44A7-E938-4A08-AB83FEAB6B7E}"/>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607109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F70EC702-5065-BB1D-8F42-9FFDDF10FA7C}"/>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851111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32ADC314-D9D1-CA1A-F6B1-4BFAF29AD458}"/>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3233399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9CBA0556-E70A-28A4-A4FD-461FA5A37D80}"/>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438748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110718" y="457200"/>
            <a:ext cx="7644402" cy="3235959"/>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107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3618" y="5880434"/>
            <a:ext cx="3561502" cy="759125"/>
          </a:xfrm>
          <a:prstGeom prst="rect">
            <a:avLst/>
          </a:prstGeom>
        </p:spPr>
      </p:pic>
      <p:sp>
        <p:nvSpPr>
          <p:cNvPr id="4" name="TextBox 3">
            <a:extLst>
              <a:ext uri="{FF2B5EF4-FFF2-40B4-BE49-F238E27FC236}">
                <a16:creationId xmlns:a16="http://schemas.microsoft.com/office/drawing/2014/main" id="{6B941302-C008-154B-5CE1-369DE8408EA4}"/>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58834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5" name="TextBox 4">
            <a:extLst>
              <a:ext uri="{FF2B5EF4-FFF2-40B4-BE49-F238E27FC236}">
                <a16:creationId xmlns:a16="http://schemas.microsoft.com/office/drawing/2014/main" id="{18636177-EAB1-D5DE-0597-A6641075003E}"/>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4086681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
        <p:nvSpPr>
          <p:cNvPr id="3" name="TextBox 2">
            <a:extLst>
              <a:ext uri="{FF2B5EF4-FFF2-40B4-BE49-F238E27FC236}">
                <a16:creationId xmlns:a16="http://schemas.microsoft.com/office/drawing/2014/main" id="{0DEE42DC-3633-D1CE-7530-AA285FEA8436}"/>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1388507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3" name="TextBox 2">
            <a:extLst>
              <a:ext uri="{FF2B5EF4-FFF2-40B4-BE49-F238E27FC236}">
                <a16:creationId xmlns:a16="http://schemas.microsoft.com/office/drawing/2014/main" id="{B68F0AEC-6F85-294C-F55A-8C810AD8112D}"/>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871628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5" name="TextBox 4">
            <a:extLst>
              <a:ext uri="{FF2B5EF4-FFF2-40B4-BE49-F238E27FC236}">
                <a16:creationId xmlns:a16="http://schemas.microsoft.com/office/drawing/2014/main" id="{0000A995-8DC9-1F1E-4FE1-007916786B0C}"/>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4240646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marL="344488" indent="-344488">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marL="344488" indent="-344488">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5" name="TextBox 4">
            <a:extLst>
              <a:ext uri="{FF2B5EF4-FFF2-40B4-BE49-F238E27FC236}">
                <a16:creationId xmlns:a16="http://schemas.microsoft.com/office/drawing/2014/main" id="{C927F098-958A-35A2-248C-721ED5E89A2E}"/>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406173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5" name="TextBox 4">
            <a:extLst>
              <a:ext uri="{FF2B5EF4-FFF2-40B4-BE49-F238E27FC236}">
                <a16:creationId xmlns:a16="http://schemas.microsoft.com/office/drawing/2014/main" id="{51722F40-C70F-73EC-5EF3-AB793954B2B6}"/>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5064297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25824"/>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5" name="TextBox 4">
            <a:extLst>
              <a:ext uri="{FF2B5EF4-FFF2-40B4-BE49-F238E27FC236}">
                <a16:creationId xmlns:a16="http://schemas.microsoft.com/office/drawing/2014/main" id="{4737373A-C762-3B2C-BFE3-0D4243E6C37B}"/>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818068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
        <p:nvSpPr>
          <p:cNvPr id="2" name="TextBox 1">
            <a:extLst>
              <a:ext uri="{FF2B5EF4-FFF2-40B4-BE49-F238E27FC236}">
                <a16:creationId xmlns:a16="http://schemas.microsoft.com/office/drawing/2014/main" id="{DA7F0AEC-8790-32DC-4D09-3B423B7B6204}"/>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3281546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E14B3777-3CD2-892B-4877-19182C74852F}"/>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295498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8ED2A1C4-DC1A-0A8E-257C-DD1A2D280A7C}"/>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537948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C67EE3C7-D249-1761-1FCF-F5CB80452627}"/>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13566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91510069-B420-AF1A-8E10-99DF37119BD3}"/>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5862879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199E7C36-B41E-2FB9-8C5B-5DA40942DD3F}"/>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1475096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2EC61E26-92EE-7C98-2F28-33BBCDB63540}"/>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713186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0F782E54-087A-904B-C663-72C9EE4476CB}"/>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33239937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3F56BCA2-E1FC-61A3-6A5D-0C26965F0796}"/>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211082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4" name="TextBox 3">
            <a:extLst>
              <a:ext uri="{FF2B5EF4-FFF2-40B4-BE49-F238E27FC236}">
                <a16:creationId xmlns:a16="http://schemas.microsoft.com/office/drawing/2014/main" id="{648C95B3-7C8A-3B7B-B235-56179BC881F8}"/>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1665482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21480"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68867"/>
            <a:ext cx="3390900" cy="376840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457F1CD6-A8ED-2EE5-160D-F1B0063F9136}"/>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9278813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5" name="TextBox 4">
            <a:extLst>
              <a:ext uri="{FF2B5EF4-FFF2-40B4-BE49-F238E27FC236}">
                <a16:creationId xmlns:a16="http://schemas.microsoft.com/office/drawing/2014/main" id="{EF6DD638-B547-51E3-45DD-274BA03EF0FC}"/>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723518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
        <p:nvSpPr>
          <p:cNvPr id="3" name="TextBox 2">
            <a:extLst>
              <a:ext uri="{FF2B5EF4-FFF2-40B4-BE49-F238E27FC236}">
                <a16:creationId xmlns:a16="http://schemas.microsoft.com/office/drawing/2014/main" id="{F6BCA738-9955-7679-EB34-BFAAFE1DBC1D}"/>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3313191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3" name="TextBox 2">
            <a:extLst>
              <a:ext uri="{FF2B5EF4-FFF2-40B4-BE49-F238E27FC236}">
                <a16:creationId xmlns:a16="http://schemas.microsoft.com/office/drawing/2014/main" id="{231DC2AC-6894-EA4C-E5DF-3D0C61253E86}"/>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41709494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
        <p:nvSpPr>
          <p:cNvPr id="2" name="TextBox 1">
            <a:extLst>
              <a:ext uri="{FF2B5EF4-FFF2-40B4-BE49-F238E27FC236}">
                <a16:creationId xmlns:a16="http://schemas.microsoft.com/office/drawing/2014/main" id="{E1AFA67E-1D49-5D1F-6F56-C80CC1B57A28}"/>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0815899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018174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1125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6585628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5929836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02589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
        <p:nvSpPr>
          <p:cNvPr id="2" name="TextBox 1">
            <a:extLst>
              <a:ext uri="{FF2B5EF4-FFF2-40B4-BE49-F238E27FC236}">
                <a16:creationId xmlns:a16="http://schemas.microsoft.com/office/drawing/2014/main" id="{6D20FD47-4660-C587-FC01-6B90BA14F1CE}"/>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40782593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4_Two Content">
    <p:spTree>
      <p:nvGrpSpPr>
        <p:cNvPr id="1" name=""/>
        <p:cNvGrpSpPr/>
        <p:nvPr/>
      </p:nvGrpSpPr>
      <p:grpSpPr>
        <a:xfrm>
          <a:off x="0" y="0"/>
          <a:ext cx="0" cy="0"/>
          <a:chOff x="0" y="0"/>
          <a:chExt cx="0" cy="0"/>
        </a:xfrm>
      </p:grpSpPr>
      <p:sp>
        <p:nvSpPr>
          <p:cNvPr id="16" name="Rectangle 15"/>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5" name="Content Placeholder 2"/>
          <p:cNvSpPr>
            <a:spLocks noGrp="1"/>
          </p:cNvSpPr>
          <p:nvPr>
            <p:ph sz="half" idx="16" hasCustomPrompt="1"/>
          </p:nvPr>
        </p:nvSpPr>
        <p:spPr>
          <a:xfrm>
            <a:off x="495301" y="1896642"/>
            <a:ext cx="11315700" cy="405807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1" name="Title 1"/>
          <p:cNvSpPr>
            <a:spLocks noGrp="1"/>
          </p:cNvSpPr>
          <p:nvPr>
            <p:ph type="title"/>
          </p:nvPr>
        </p:nvSpPr>
        <p:spPr>
          <a:xfrm>
            <a:off x="495300" y="365125"/>
            <a:ext cx="11315700" cy="1189355"/>
          </a:xfrm>
        </p:spPr>
        <p:txBody>
          <a:bodyPr>
            <a:normAutofit/>
          </a:bodyPr>
          <a:lstStyle>
            <a:lvl1pPr algn="l">
              <a:defRPr sz="4400" b="1">
                <a:solidFill>
                  <a:schemeClr val="bg1"/>
                </a:solidFill>
              </a:defRPr>
            </a:lvl1pPr>
          </a:lstStyle>
          <a:p>
            <a:r>
              <a:rPr lang="en-US"/>
              <a:t>Click to edit Master 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397724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35483877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39913556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4098121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118809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0909662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5130963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33252"/>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dirty="0"/>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39168170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33252"/>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dirty="0"/>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8460445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59853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5" name="TextBox 4">
            <a:extLst>
              <a:ext uri="{FF2B5EF4-FFF2-40B4-BE49-F238E27FC236}">
                <a16:creationId xmlns:a16="http://schemas.microsoft.com/office/drawing/2014/main" id="{D6DF4AF0-1C62-3367-6D1D-B924D5C4E800}"/>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34415961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dirty="0"/>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490392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dirty="0"/>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9314893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dirty="0"/>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5526129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7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484396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086224" y="1447481"/>
            <a:ext cx="7191375" cy="1042987"/>
          </a:xfrm>
        </p:spPr>
        <p:txBody>
          <a:bodyPr tIns="0" anchor="t">
            <a:normAutofit/>
          </a:bodyPr>
          <a:lstStyle>
            <a:lvl1pPr algn="l">
              <a:defRPr sz="5400" b="1" baseline="0">
                <a:latin typeface="Arial" panose="020B0604020202020204" pitchFamily="34" charset="0"/>
                <a:cs typeface="Arial" panose="020B0604020202020204" pitchFamily="34" charset="0"/>
              </a:defRPr>
            </a:lvl1pPr>
          </a:lstStyle>
          <a:p>
            <a:r>
              <a:rPr lang="en-US" dirty="0"/>
              <a:t>TITLE SLIDE: NAME</a:t>
            </a:r>
          </a:p>
        </p:txBody>
      </p:sp>
      <p:sp>
        <p:nvSpPr>
          <p:cNvPr id="12" name="Text Placeholder 2"/>
          <p:cNvSpPr>
            <a:spLocks noGrp="1"/>
          </p:cNvSpPr>
          <p:nvPr>
            <p:ph type="body" idx="1" hasCustomPrompt="1"/>
          </p:nvPr>
        </p:nvSpPr>
        <p:spPr>
          <a:xfrm>
            <a:off x="4092575" y="2490468"/>
            <a:ext cx="7185025" cy="2043432"/>
          </a:xfrm>
        </p:spPr>
        <p:txBody>
          <a:bodyPr anchor="b"/>
          <a:lstStyle>
            <a:lvl1pPr marL="0" indent="0">
              <a:buNone/>
              <a:defRPr sz="2400" baseline="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information</a:t>
            </a:r>
          </a:p>
        </p:txBody>
      </p:sp>
      <p:sp>
        <p:nvSpPr>
          <p:cNvPr id="13" name="Rectangle 12"/>
          <p:cNvSpPr/>
          <p:nvPr userDrawn="1"/>
        </p:nvSpPr>
        <p:spPr>
          <a:xfrm>
            <a:off x="3667125" y="1604961"/>
            <a:ext cx="85725" cy="28273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47313"/>
            <a:ext cx="2465097" cy="1398942"/>
          </a:xfrm>
          <a:prstGeom prst="rect">
            <a:avLst/>
          </a:prstGeom>
        </p:spPr>
      </p:pic>
      <p:sp>
        <p:nvSpPr>
          <p:cNvPr id="16" name="Rectangle 15"/>
          <p:cNvSpPr/>
          <p:nvPr userDrawn="1"/>
        </p:nvSpPr>
        <p:spPr>
          <a:xfrm>
            <a:off x="1" y="6362700"/>
            <a:ext cx="12192000" cy="495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1049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ission Statement Slide">
    <p:spTree>
      <p:nvGrpSpPr>
        <p:cNvPr id="1" name=""/>
        <p:cNvGrpSpPr/>
        <p:nvPr/>
      </p:nvGrpSpPr>
      <p:grpSpPr>
        <a:xfrm>
          <a:off x="0" y="0"/>
          <a:ext cx="0" cy="0"/>
          <a:chOff x="0" y="0"/>
          <a:chExt cx="0" cy="0"/>
        </a:xfrm>
      </p:grpSpPr>
      <p:sp>
        <p:nvSpPr>
          <p:cNvPr id="7" name="Rectangle 6"/>
          <p:cNvSpPr/>
          <p:nvPr userDrawn="1"/>
        </p:nvSpPr>
        <p:spPr>
          <a:xfrm>
            <a:off x="3667126" y="1004341"/>
            <a:ext cx="107706" cy="4441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47313"/>
            <a:ext cx="2465097" cy="1398942"/>
          </a:xfrm>
          <a:prstGeom prst="rect">
            <a:avLst/>
          </a:prstGeom>
        </p:spPr>
      </p:pic>
      <p:sp>
        <p:nvSpPr>
          <p:cNvPr id="13" name="Rectangle 12"/>
          <p:cNvSpPr/>
          <p:nvPr userDrawn="1"/>
        </p:nvSpPr>
        <p:spPr>
          <a:xfrm>
            <a:off x="1" y="6362700"/>
            <a:ext cx="12192000" cy="495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a:spLocks noGrp="1"/>
          </p:cNvSpPr>
          <p:nvPr>
            <p:ph type="body" idx="1" hasCustomPrompt="1"/>
          </p:nvPr>
        </p:nvSpPr>
        <p:spPr>
          <a:xfrm>
            <a:off x="4134779" y="1004341"/>
            <a:ext cx="6729533" cy="4598790"/>
          </a:xfrm>
        </p:spPr>
        <p:txBody>
          <a:bodyPr>
            <a:noAutofit/>
          </a:bodyPr>
          <a:lstStyle>
            <a:lvl1pPr marL="0" indent="0">
              <a:buNone/>
              <a:defRPr sz="1800" baseline="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a:lnSpc>
                <a:spcPct val="110000"/>
              </a:lnSpc>
            </a:pPr>
            <a:r>
              <a:rPr lang="en-US" sz="2400" dirty="0"/>
              <a:t>Content</a:t>
            </a:r>
          </a:p>
          <a:p>
            <a:endParaRPr lang="en-US" dirty="0"/>
          </a:p>
        </p:txBody>
      </p:sp>
    </p:spTree>
    <p:extLst>
      <p:ext uri="{BB962C8B-B14F-4D97-AF65-F5344CB8AC3E}">
        <p14:creationId xmlns:p14="http://schemas.microsoft.com/office/powerpoint/2010/main" val="15040105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entered Section">
    <p:spTree>
      <p:nvGrpSpPr>
        <p:cNvPr id="1" name=""/>
        <p:cNvGrpSpPr/>
        <p:nvPr/>
      </p:nvGrpSpPr>
      <p:grpSpPr>
        <a:xfrm>
          <a:off x="0" y="0"/>
          <a:ext cx="0" cy="0"/>
          <a:chOff x="0" y="0"/>
          <a:chExt cx="0" cy="0"/>
        </a:xfrm>
      </p:grpSpPr>
      <p:sp>
        <p:nvSpPr>
          <p:cNvPr id="4" name="Rectangle 3"/>
          <p:cNvSpPr/>
          <p:nvPr userDrawn="1"/>
        </p:nvSpPr>
        <p:spPr>
          <a:xfrm>
            <a:off x="0" y="0"/>
            <a:ext cx="12192000" cy="12833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1283368"/>
            <a:ext cx="12192000" cy="157373"/>
          </a:xfrm>
          <a:prstGeom prst="rect">
            <a:avLst/>
          </a:prstGeom>
          <a:gradFill flip="none" rotWithShape="1">
            <a:gsLst>
              <a:gs pos="0">
                <a:schemeClr val="accent3"/>
              </a:gs>
              <a:gs pos="50000">
                <a:schemeClr val="bg2">
                  <a:lumMod val="50000"/>
                  <a:tint val="44500"/>
                  <a:satMod val="16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533650" y="1716966"/>
            <a:ext cx="73152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4724400" y="6356350"/>
            <a:ext cx="2743200" cy="365125"/>
          </a:xfrm>
        </p:spPr>
        <p:txBody>
          <a:bodyPr/>
          <a:lstStyle>
            <a:lvl1pPr algn="ctr">
              <a:defRPr/>
            </a:lvl1pPr>
          </a:lstStyle>
          <a:p>
            <a:fld id="{8C7C9E5F-8B91-4FE5-96C2-A2C328B5021F}" type="slidenum">
              <a:rPr lang="en-US" smtClean="0"/>
              <a:pPr/>
              <a:t>‹#›</a:t>
            </a:fld>
            <a:endParaRPr lang="en-US"/>
          </a:p>
        </p:txBody>
      </p:sp>
      <p:sp>
        <p:nvSpPr>
          <p:cNvPr id="9" name="Rectangle 8"/>
          <p:cNvSpPr/>
          <p:nvPr userDrawn="1"/>
        </p:nvSpPr>
        <p:spPr>
          <a:xfrm>
            <a:off x="546100" y="6632575"/>
            <a:ext cx="11099800" cy="88900"/>
          </a:xfrm>
          <a:prstGeom prst="rect">
            <a:avLst/>
          </a:prstGeom>
          <a:gradFill flip="none" rotWithShape="1">
            <a:gsLst>
              <a:gs pos="0">
                <a:schemeClr val="accent3"/>
              </a:gs>
              <a:gs pos="50000">
                <a:schemeClr val="bg2">
                  <a:lumMod val="50000"/>
                  <a:tint val="44500"/>
                  <a:satMod val="16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135897" y="5816600"/>
            <a:ext cx="1752600" cy="10826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9397" y="5942679"/>
            <a:ext cx="1612900" cy="915321"/>
          </a:xfrm>
          <a:prstGeom prst="rect">
            <a:avLst/>
          </a:prstGeom>
        </p:spPr>
      </p:pic>
      <p:sp>
        <p:nvSpPr>
          <p:cNvPr id="15" name="Title 1"/>
          <p:cNvSpPr>
            <a:spLocks noGrp="1"/>
          </p:cNvSpPr>
          <p:nvPr>
            <p:ph type="title"/>
          </p:nvPr>
        </p:nvSpPr>
        <p:spPr>
          <a:xfrm>
            <a:off x="0" y="352926"/>
            <a:ext cx="12192000" cy="1087815"/>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634549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Title with two">
    <p:spTree>
      <p:nvGrpSpPr>
        <p:cNvPr id="1" name=""/>
        <p:cNvGrpSpPr/>
        <p:nvPr/>
      </p:nvGrpSpPr>
      <p:grpSpPr>
        <a:xfrm>
          <a:off x="0" y="0"/>
          <a:ext cx="0" cy="0"/>
          <a:chOff x="0" y="0"/>
          <a:chExt cx="0" cy="0"/>
        </a:xfrm>
      </p:grpSpPr>
      <p:sp>
        <p:nvSpPr>
          <p:cNvPr id="10" name="Rectangle 9"/>
          <p:cNvSpPr/>
          <p:nvPr userDrawn="1"/>
        </p:nvSpPr>
        <p:spPr>
          <a:xfrm>
            <a:off x="546100" y="6632575"/>
            <a:ext cx="11099800" cy="88900"/>
          </a:xfrm>
          <a:prstGeom prst="rect">
            <a:avLst/>
          </a:prstGeom>
          <a:gradFill flip="none" rotWithShape="1">
            <a:gsLst>
              <a:gs pos="0">
                <a:schemeClr val="accent3"/>
              </a:gs>
              <a:gs pos="50000">
                <a:schemeClr val="bg2">
                  <a:lumMod val="50000"/>
                  <a:tint val="44500"/>
                  <a:satMod val="16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12192000" cy="1384300"/>
          </a:xfrm>
          <a:solidFill>
            <a:schemeClr val="accent2"/>
          </a:solidFill>
        </p:spPr>
        <p:txBody>
          <a:bodyPr lIns="548640" anchor="b" anchorCtr="0"/>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Rectangle 8"/>
          <p:cNvSpPr/>
          <p:nvPr userDrawn="1"/>
        </p:nvSpPr>
        <p:spPr>
          <a:xfrm>
            <a:off x="10135897" y="5816600"/>
            <a:ext cx="1752600" cy="10826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9397" y="5942679"/>
            <a:ext cx="1612900" cy="915321"/>
          </a:xfrm>
          <a:prstGeom prst="rect">
            <a:avLst/>
          </a:prstGeom>
        </p:spPr>
      </p:pic>
      <p:sp>
        <p:nvSpPr>
          <p:cNvPr id="12" name="Rectangle 11"/>
          <p:cNvSpPr/>
          <p:nvPr userDrawn="1"/>
        </p:nvSpPr>
        <p:spPr>
          <a:xfrm>
            <a:off x="-17754" y="1354492"/>
            <a:ext cx="12209753" cy="155888"/>
          </a:xfrm>
          <a:prstGeom prst="rect">
            <a:avLst/>
          </a:prstGeom>
          <a:gradFill flip="none" rotWithShape="1">
            <a:gsLst>
              <a:gs pos="0">
                <a:schemeClr val="accent3"/>
              </a:gs>
              <a:gs pos="50000">
                <a:schemeClr val="bg2">
                  <a:lumMod val="50000"/>
                  <a:tint val="44500"/>
                  <a:satMod val="16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2411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entered - No logo">
    <p:spTree>
      <p:nvGrpSpPr>
        <p:cNvPr id="1" name=""/>
        <p:cNvGrpSpPr/>
        <p:nvPr/>
      </p:nvGrpSpPr>
      <p:grpSpPr>
        <a:xfrm>
          <a:off x="0" y="0"/>
          <a:ext cx="0" cy="0"/>
          <a:chOff x="0" y="0"/>
          <a:chExt cx="0" cy="0"/>
        </a:xfrm>
      </p:grpSpPr>
      <p:sp>
        <p:nvSpPr>
          <p:cNvPr id="15" name="Rectangle 14"/>
          <p:cNvSpPr/>
          <p:nvPr userDrawn="1"/>
        </p:nvSpPr>
        <p:spPr>
          <a:xfrm>
            <a:off x="0" y="0"/>
            <a:ext cx="12192000" cy="12833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1283368"/>
            <a:ext cx="12192000" cy="157373"/>
          </a:xfrm>
          <a:prstGeom prst="rect">
            <a:avLst/>
          </a:prstGeom>
          <a:gradFill flip="none" rotWithShape="1">
            <a:gsLst>
              <a:gs pos="0">
                <a:schemeClr val="accent3"/>
              </a:gs>
              <a:gs pos="50000">
                <a:schemeClr val="bg2">
                  <a:lumMod val="50000"/>
                  <a:tint val="44500"/>
                  <a:satMod val="16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p:cNvSpPr>
            <a:spLocks noGrp="1"/>
          </p:cNvSpPr>
          <p:nvPr>
            <p:ph idx="1"/>
          </p:nvPr>
        </p:nvSpPr>
        <p:spPr>
          <a:xfrm>
            <a:off x="2533650" y="1716966"/>
            <a:ext cx="73152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5"/>
          <p:cNvSpPr>
            <a:spLocks noGrp="1"/>
          </p:cNvSpPr>
          <p:nvPr>
            <p:ph type="sldNum" sz="quarter" idx="12"/>
          </p:nvPr>
        </p:nvSpPr>
        <p:spPr>
          <a:xfrm>
            <a:off x="4724400" y="6356350"/>
            <a:ext cx="2743200" cy="365125"/>
          </a:xfrm>
        </p:spPr>
        <p:txBody>
          <a:bodyPr/>
          <a:lstStyle>
            <a:lvl1pPr algn="ctr">
              <a:defRPr/>
            </a:lvl1pPr>
          </a:lstStyle>
          <a:p>
            <a:fld id="{8C7C9E5F-8B91-4FE5-96C2-A2C328B5021F}" type="slidenum">
              <a:rPr lang="en-US" smtClean="0"/>
              <a:pPr/>
              <a:t>‹#›</a:t>
            </a:fld>
            <a:endParaRPr lang="en-US"/>
          </a:p>
        </p:txBody>
      </p:sp>
      <p:sp>
        <p:nvSpPr>
          <p:cNvPr id="19" name="Rectangle 18"/>
          <p:cNvSpPr/>
          <p:nvPr userDrawn="1"/>
        </p:nvSpPr>
        <p:spPr>
          <a:xfrm>
            <a:off x="546100" y="6632575"/>
            <a:ext cx="11099800" cy="88900"/>
          </a:xfrm>
          <a:prstGeom prst="rect">
            <a:avLst/>
          </a:prstGeom>
          <a:gradFill flip="none" rotWithShape="1">
            <a:gsLst>
              <a:gs pos="0">
                <a:schemeClr val="accent3"/>
              </a:gs>
              <a:gs pos="50000">
                <a:schemeClr val="bg2">
                  <a:lumMod val="50000"/>
                  <a:tint val="44500"/>
                  <a:satMod val="16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p:cNvSpPr>
            <a:spLocks noGrp="1"/>
          </p:cNvSpPr>
          <p:nvPr>
            <p:ph type="title"/>
          </p:nvPr>
        </p:nvSpPr>
        <p:spPr>
          <a:xfrm>
            <a:off x="0" y="352926"/>
            <a:ext cx="12192000" cy="1087815"/>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6012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userDrawn="1"/>
        </p:nvSpPr>
        <p:spPr>
          <a:xfrm>
            <a:off x="4562475" y="0"/>
            <a:ext cx="76295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3875" y="390525"/>
            <a:ext cx="3467101" cy="1114425"/>
          </a:xfrm>
        </p:spPr>
        <p:txBody>
          <a:bodyPr anchor="b"/>
          <a:lstStyle>
            <a:lvl1pPr>
              <a:defRPr sz="32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4860758" y="390525"/>
            <a:ext cx="7007392" cy="6153150"/>
          </a:xfr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23876" y="1990726"/>
            <a:ext cx="3467100"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4479925" y="1"/>
            <a:ext cx="125414" cy="6858000"/>
          </a:xfrm>
          <a:prstGeom prst="rect">
            <a:avLst/>
          </a:prstGeom>
          <a:gradFill flip="none" rotWithShape="1">
            <a:gsLst>
              <a:gs pos="0">
                <a:schemeClr val="accent3"/>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7550150" y="6331506"/>
            <a:ext cx="4479925" cy="369332"/>
          </a:xfrm>
          <a:prstGeom prst="rect">
            <a:avLst/>
          </a:prstGeom>
          <a:noFill/>
        </p:spPr>
        <p:txBody>
          <a:bodyPr wrap="square" rtlCol="0">
            <a:spAutoFit/>
          </a:bodyPr>
          <a:lstStyle/>
          <a:p>
            <a:pPr algn="r"/>
            <a:r>
              <a:rPr lang="en-US" b="1" dirty="0">
                <a:solidFill>
                  <a:schemeClr val="bg1"/>
                </a:solidFill>
              </a:rPr>
              <a:t>KENTUCKY</a:t>
            </a:r>
            <a:r>
              <a:rPr lang="en-US" b="1" baseline="0" dirty="0">
                <a:solidFill>
                  <a:schemeClr val="bg1"/>
                </a:solidFill>
              </a:rPr>
              <a:t> TRANSPORTATION CABINET</a:t>
            </a:r>
            <a:endParaRPr lang="en-US" b="1" dirty="0">
              <a:solidFill>
                <a:schemeClr val="bg1"/>
              </a:solidFill>
            </a:endParaRPr>
          </a:p>
        </p:txBody>
      </p:sp>
    </p:spTree>
    <p:extLst>
      <p:ext uri="{BB962C8B-B14F-4D97-AF65-F5344CB8AC3E}">
        <p14:creationId xmlns:p14="http://schemas.microsoft.com/office/powerpoint/2010/main" val="3457487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5" name="TextBox 4">
            <a:extLst>
              <a:ext uri="{FF2B5EF4-FFF2-40B4-BE49-F238E27FC236}">
                <a16:creationId xmlns:a16="http://schemas.microsoft.com/office/drawing/2014/main" id="{8C884DEF-BC72-DD75-161E-1CE3B09615D9}"/>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64341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Rectangle 13"/>
          <p:cNvSpPr/>
          <p:nvPr userDrawn="1"/>
        </p:nvSpPr>
        <p:spPr>
          <a:xfrm>
            <a:off x="9931399" y="0"/>
            <a:ext cx="2120900" cy="618966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365125"/>
            <a:ext cx="8723312"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9" y="1681163"/>
            <a:ext cx="4227511"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4227511"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232400" y="1681163"/>
            <a:ext cx="4330700"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232400" y="2505075"/>
            <a:ext cx="4330700"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A066BC-843C-419F-9977-D35BD11A7620}" type="datetimeFigureOut">
              <a:rPr lang="en-US" smtClean="0"/>
              <a:t>7/23/2023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C9E5F-8B91-4FE5-96C2-A2C328B5021F}" type="slidenum">
              <a:rPr lang="en-US" smtClean="0"/>
              <a:t>‹#›</a:t>
            </a:fld>
            <a:endParaRPr lang="en-US"/>
          </a:p>
        </p:txBody>
      </p:sp>
      <p:sp>
        <p:nvSpPr>
          <p:cNvPr id="10" name="Rectangle 9"/>
          <p:cNvSpPr/>
          <p:nvPr userDrawn="1"/>
        </p:nvSpPr>
        <p:spPr>
          <a:xfrm>
            <a:off x="9931399" y="1"/>
            <a:ext cx="2120900" cy="1690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idx="13"/>
          </p:nvPr>
        </p:nvSpPr>
        <p:spPr>
          <a:xfrm>
            <a:off x="9931399" y="1690688"/>
            <a:ext cx="2120900" cy="5176836"/>
          </a:xfrm>
          <a:solidFill>
            <a:schemeClr val="accent2"/>
          </a:solidFill>
        </p:spPr>
        <p:txBody>
          <a:bodyPr anchor="ct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5" name="Rectangle 14"/>
          <p:cNvSpPr/>
          <p:nvPr userDrawn="1"/>
        </p:nvSpPr>
        <p:spPr>
          <a:xfrm>
            <a:off x="101600" y="1604168"/>
            <a:ext cx="11825802" cy="86519"/>
          </a:xfrm>
          <a:prstGeom prst="rect">
            <a:avLst/>
          </a:prstGeom>
          <a:gradFill flip="none" rotWithShape="1">
            <a:gsLst>
              <a:gs pos="0">
                <a:schemeClr val="accent3"/>
              </a:gs>
              <a:gs pos="50000">
                <a:schemeClr val="bg2">
                  <a:lumMod val="50000"/>
                  <a:tint val="44500"/>
                  <a:satMod val="16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10135897" y="5816600"/>
            <a:ext cx="1752600" cy="10826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5897" y="365125"/>
            <a:ext cx="1850456" cy="1050134"/>
          </a:xfrm>
          <a:prstGeom prst="rect">
            <a:avLst/>
          </a:prstGeom>
        </p:spPr>
      </p:pic>
    </p:spTree>
    <p:extLst>
      <p:ext uri="{BB962C8B-B14F-4D97-AF65-F5344CB8AC3E}">
        <p14:creationId xmlns:p14="http://schemas.microsoft.com/office/powerpoint/2010/main" val="9723790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3860596" y="2323306"/>
            <a:ext cx="5826035" cy="2899623"/>
          </a:xfrm>
        </p:spPr>
        <p:txBody>
          <a:bodyPr>
            <a:normAutofit/>
          </a:bodyPr>
          <a:lstStyle>
            <a:lvl1pPr marL="0" indent="0" algn="l">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Information</a:t>
            </a:r>
          </a:p>
          <a:p>
            <a:pPr lvl="0"/>
            <a:endParaRPr lang="en-US" dirty="0"/>
          </a:p>
          <a:p>
            <a:pPr lvl="0"/>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4270" y="3371680"/>
            <a:ext cx="380063" cy="380063"/>
          </a:xfrm>
          <a:prstGeom prst="rect">
            <a:avLst/>
          </a:prstGeom>
        </p:spPr>
      </p:pic>
      <p:sp>
        <p:nvSpPr>
          <p:cNvPr id="2" name="Rectangle 1"/>
          <p:cNvSpPr/>
          <p:nvPr userDrawn="1"/>
        </p:nvSpPr>
        <p:spPr>
          <a:xfrm>
            <a:off x="1089708" y="2840199"/>
            <a:ext cx="1310361" cy="400110"/>
          </a:xfrm>
          <a:prstGeom prst="rect">
            <a:avLst/>
          </a:prstGeom>
        </p:spPr>
        <p:txBody>
          <a:bodyPr wrap="square">
            <a:spAutoFit/>
          </a:bodyPr>
          <a:lstStyle/>
          <a:p>
            <a:pPr lvl="0"/>
            <a:r>
              <a:rPr lang="en-US" sz="2000"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KYTC</a:t>
            </a:r>
          </a:p>
        </p:txBody>
      </p:sp>
      <p:sp>
        <p:nvSpPr>
          <p:cNvPr id="10" name="Rectangle 9"/>
          <p:cNvSpPr/>
          <p:nvPr userDrawn="1"/>
        </p:nvSpPr>
        <p:spPr>
          <a:xfrm flipH="1">
            <a:off x="3525396" y="1257300"/>
            <a:ext cx="96390" cy="3965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1280" y="1257300"/>
            <a:ext cx="2465097" cy="1398942"/>
          </a:xfrm>
          <a:prstGeom prst="rect">
            <a:avLst/>
          </a:prstGeom>
        </p:spPr>
      </p:pic>
      <p:sp>
        <p:nvSpPr>
          <p:cNvPr id="3" name="Rectangle 2"/>
          <p:cNvSpPr/>
          <p:nvPr userDrawn="1"/>
        </p:nvSpPr>
        <p:spPr>
          <a:xfrm>
            <a:off x="522789" y="4853595"/>
            <a:ext cx="2593559" cy="415498"/>
          </a:xfrm>
          <a:prstGeom prst="rect">
            <a:avLst/>
          </a:prstGeom>
        </p:spPr>
        <p:txBody>
          <a:bodyPr wrap="square">
            <a:spAutoFit/>
          </a:bodyPr>
          <a:lstStyle/>
          <a:p>
            <a:pPr lvl="0" algn="ctr"/>
            <a:r>
              <a:rPr lang="en-US" sz="2100" dirty="0"/>
              <a:t>transportation.ky.gov</a:t>
            </a:r>
          </a:p>
        </p:txBody>
      </p:sp>
      <p:sp>
        <p:nvSpPr>
          <p:cNvPr id="12" name="Rectangle 11"/>
          <p:cNvSpPr/>
          <p:nvPr userDrawn="1"/>
        </p:nvSpPr>
        <p:spPr>
          <a:xfrm>
            <a:off x="1" y="6362700"/>
            <a:ext cx="12192000" cy="495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hasCustomPrompt="1"/>
          </p:nvPr>
        </p:nvSpPr>
        <p:spPr>
          <a:xfrm>
            <a:off x="3854870" y="1257300"/>
            <a:ext cx="7191375" cy="1042987"/>
          </a:xfrm>
        </p:spPr>
        <p:txBody>
          <a:bodyPr tIns="0" anchor="t">
            <a:noAutofit/>
          </a:bodyPr>
          <a:lstStyle>
            <a:lvl1pPr algn="l">
              <a:defRPr sz="4400" b="1" baseline="0">
                <a:latin typeface="Arial" panose="020B0604020202020204" pitchFamily="34" charset="0"/>
                <a:cs typeface="Arial" panose="020B0604020202020204" pitchFamily="34" charset="0"/>
              </a:defRPr>
            </a:lvl1pPr>
          </a:lstStyle>
          <a:p>
            <a:r>
              <a:rPr lang="en-US" dirty="0"/>
              <a:t>QUESTIONS?</a:t>
            </a:r>
          </a:p>
        </p:txBody>
      </p:sp>
      <p:sp>
        <p:nvSpPr>
          <p:cNvPr id="14" name="Rectangle 13"/>
          <p:cNvSpPr/>
          <p:nvPr userDrawn="1"/>
        </p:nvSpPr>
        <p:spPr>
          <a:xfrm>
            <a:off x="1089708" y="3350046"/>
            <a:ext cx="1426476" cy="369332"/>
          </a:xfrm>
          <a:prstGeom prst="rect">
            <a:avLst/>
          </a:prstGeom>
        </p:spPr>
        <p:txBody>
          <a:bodyPr wrap="square">
            <a:spAutoFit/>
          </a:bodyPr>
          <a:lstStyle/>
          <a:p>
            <a:pPr lvl="0"/>
            <a:r>
              <a:rPr lang="en-US" sz="1800" dirty="0">
                <a:latin typeface="Arial" panose="020B0604020202020204" pitchFamily="34" charset="0"/>
                <a:cs typeface="Arial" panose="020B0604020202020204" pitchFamily="34" charset="0"/>
              </a:rPr>
              <a:t>@kytc120</a:t>
            </a:r>
          </a:p>
        </p:txBody>
      </p:sp>
      <p:sp>
        <p:nvSpPr>
          <p:cNvPr id="15" name="TextBox 14"/>
          <p:cNvSpPr txBox="1"/>
          <p:nvPr userDrawn="1"/>
        </p:nvSpPr>
        <p:spPr>
          <a:xfrm>
            <a:off x="1089708" y="3859893"/>
            <a:ext cx="1957541" cy="369332"/>
          </a:xfrm>
          <a:prstGeom prst="rect">
            <a:avLst/>
          </a:prstGeom>
          <a:noFill/>
        </p:spPr>
        <p:txBody>
          <a:bodyPr wrap="square" rtlCol="0">
            <a:spAutoFit/>
          </a:bodyPr>
          <a:lstStyle/>
          <a:p>
            <a:r>
              <a:rPr lang="en-US" sz="1800" kern="1200" dirty="0">
                <a:solidFill>
                  <a:schemeClr val="tx1"/>
                </a:solidFill>
                <a:effectLst/>
                <a:latin typeface="+mn-lt"/>
                <a:ea typeface="+mn-ea"/>
                <a:cs typeface="+mn-cs"/>
              </a:rPr>
              <a:t>@</a:t>
            </a:r>
            <a:r>
              <a:rPr lang="en-US" sz="1800" kern="1200" dirty="0" err="1">
                <a:solidFill>
                  <a:schemeClr val="tx1"/>
                </a:solidFill>
                <a:effectLst/>
                <a:latin typeface="+mn-lt"/>
                <a:ea typeface="+mn-ea"/>
                <a:cs typeface="+mn-cs"/>
              </a:rPr>
              <a:t>KYtransportation</a:t>
            </a:r>
            <a:endParaRPr lang="en-US" dirty="0"/>
          </a:p>
        </p:txBody>
      </p:sp>
      <p:sp>
        <p:nvSpPr>
          <p:cNvPr id="16" name="TextBox 15"/>
          <p:cNvSpPr txBox="1"/>
          <p:nvPr userDrawn="1"/>
        </p:nvSpPr>
        <p:spPr>
          <a:xfrm>
            <a:off x="1089708" y="4342163"/>
            <a:ext cx="1957541" cy="369332"/>
          </a:xfrm>
          <a:prstGeom prst="rect">
            <a:avLst/>
          </a:prstGeom>
          <a:noFill/>
        </p:spPr>
        <p:txBody>
          <a:bodyPr wrap="square" rtlCol="0">
            <a:spAutoFit/>
          </a:bodyPr>
          <a:lstStyle/>
          <a:p>
            <a:r>
              <a:rPr lang="en-US" sz="1800" kern="1200" dirty="0">
                <a:solidFill>
                  <a:schemeClr val="tx1"/>
                </a:solidFill>
                <a:effectLst/>
                <a:latin typeface="+mn-lt"/>
                <a:ea typeface="+mn-ea"/>
                <a:cs typeface="+mn-cs"/>
              </a:rPr>
              <a:t>@</a:t>
            </a:r>
            <a:r>
              <a:rPr lang="en-US" sz="1800" kern="1200" dirty="0" err="1">
                <a:solidFill>
                  <a:schemeClr val="tx1"/>
                </a:solidFill>
                <a:effectLst/>
                <a:latin typeface="+mn-lt"/>
                <a:ea typeface="+mn-ea"/>
                <a:cs typeface="+mn-cs"/>
              </a:rPr>
              <a:t>KYtransportation</a:t>
            </a:r>
            <a:endParaRPr lang="en-US" dirty="0"/>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76493" y="4375341"/>
            <a:ext cx="375616" cy="263520"/>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6727" y="2873887"/>
            <a:ext cx="375148" cy="375148"/>
          </a:xfrm>
          <a:prstGeom prst="rect">
            <a:avLst/>
          </a:prstGeom>
        </p:spPr>
      </p:pic>
      <p:pic>
        <p:nvPicPr>
          <p:cNvPr id="19" name="Picture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79935" y="3857035"/>
            <a:ext cx="368733" cy="368733"/>
          </a:xfrm>
          <a:prstGeom prst="rect">
            <a:avLst/>
          </a:prstGeom>
        </p:spPr>
      </p:pic>
    </p:spTree>
    <p:extLst>
      <p:ext uri="{BB962C8B-B14F-4D97-AF65-F5344CB8AC3E}">
        <p14:creationId xmlns:p14="http://schemas.microsoft.com/office/powerpoint/2010/main" val="16436702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5" name="TextBox 4">
            <a:extLst>
              <a:ext uri="{FF2B5EF4-FFF2-40B4-BE49-F238E27FC236}">
                <a16:creationId xmlns:a16="http://schemas.microsoft.com/office/drawing/2014/main" id="{D6DF4AF0-1C62-3367-6D1D-B924D5C4E800}"/>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31530140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Sub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1676400"/>
            <a:ext cx="9753600" cy="1066800"/>
          </a:xfrm>
        </p:spPr>
        <p:txBody>
          <a:bodyPr anchor="t"/>
          <a:lstStyle>
            <a:lvl1pPr algn="r">
              <a:defRPr/>
            </a:lvl1pPr>
          </a:lstStyle>
          <a:p>
            <a:r>
              <a:rPr lang="en-US" dirty="0"/>
              <a:t>Title Font: Arial 40 </a:t>
            </a:r>
            <a:r>
              <a:rPr lang="en-US" dirty="0" err="1"/>
              <a:t>pt</a:t>
            </a:r>
            <a:endParaRPr lang="en-US" dirty="0"/>
          </a:p>
        </p:txBody>
      </p:sp>
      <p:sp>
        <p:nvSpPr>
          <p:cNvPr id="5" name="Text Placeholder 3"/>
          <p:cNvSpPr>
            <a:spLocks noGrp="1"/>
          </p:cNvSpPr>
          <p:nvPr>
            <p:ph type="body" sz="half" idx="2" hasCustomPrompt="1"/>
          </p:nvPr>
        </p:nvSpPr>
        <p:spPr>
          <a:xfrm>
            <a:off x="7010400" y="3124200"/>
            <a:ext cx="3934581" cy="2667000"/>
          </a:xfrm>
        </p:spPr>
        <p:txBody>
          <a:bodyPr anchor="b">
            <a:normAutofit/>
          </a:bodyPr>
          <a:lstStyle>
            <a:lvl1pPr marL="0" indent="0" algn="r">
              <a:buNone/>
              <a:defRPr sz="20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Subtitle: Arial 20 </a:t>
            </a:r>
            <a:r>
              <a:rPr lang="en-US" dirty="0" err="1"/>
              <a:t>pt</a:t>
            </a:r>
            <a:endParaRPr lang="en-US" dirty="0"/>
          </a:p>
        </p:txBody>
      </p:sp>
    </p:spTree>
    <p:extLst>
      <p:ext uri="{BB962C8B-B14F-4D97-AF65-F5344CB8AC3E}">
        <p14:creationId xmlns:p14="http://schemas.microsoft.com/office/powerpoint/2010/main" val="39402300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40000" y="3352800"/>
            <a:ext cx="8432800" cy="1674376"/>
          </a:xfrm>
        </p:spPr>
        <p:txBody>
          <a:bodyPr anchor="b">
            <a:normAutofit/>
          </a:bodyPr>
          <a:lstStyle>
            <a:lvl1pPr algn="r">
              <a:defRPr sz="4800"/>
            </a:lvl1pPr>
          </a:lstStyle>
          <a:p>
            <a:r>
              <a:rPr lang="en-US" dirty="0"/>
              <a:t>Title Only: Arial 48 </a:t>
            </a:r>
            <a:r>
              <a:rPr lang="en-US" dirty="0" err="1"/>
              <a:t>pt</a:t>
            </a:r>
            <a:endParaRPr lang="en-US" dirty="0"/>
          </a:p>
        </p:txBody>
      </p:sp>
      <p:sp>
        <p:nvSpPr>
          <p:cNvPr id="6" name="Right Arrow 5"/>
          <p:cNvSpPr/>
          <p:nvPr userDrawn="1"/>
        </p:nvSpPr>
        <p:spPr>
          <a:xfrm>
            <a:off x="3945" y="5410200"/>
            <a:ext cx="10637424" cy="112336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103483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 Font: Arial 40 </a:t>
            </a:r>
            <a:r>
              <a:rPr lang="en-US" dirty="0" err="1"/>
              <a:t>pt</a:t>
            </a:r>
            <a:endParaRPr lang="en-US" dirty="0"/>
          </a:p>
        </p:txBody>
      </p:sp>
      <p:sp>
        <p:nvSpPr>
          <p:cNvPr id="3" name="Content Placeholder 2"/>
          <p:cNvSpPr>
            <a:spLocks noGrp="1"/>
          </p:cNvSpPr>
          <p:nvPr>
            <p:ph idx="1" hasCustomPrompt="1"/>
          </p:nvPr>
        </p:nvSpPr>
        <p:spPr/>
        <p:txBody>
          <a:bodyPr/>
          <a:lstStyle>
            <a:lvl1pPr>
              <a:defRPr/>
            </a:lvl1pPr>
          </a:lstStyle>
          <a:p>
            <a:pPr lvl="0"/>
            <a:r>
              <a:rPr lang="en-US" dirty="0"/>
              <a:t>Text Style Arial 20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p:cNvSpPr>
            <a:spLocks noGrp="1"/>
          </p:cNvSpPr>
          <p:nvPr>
            <p:ph type="ftr" sz="quarter" idx="3"/>
          </p:nvPr>
        </p:nvSpPr>
        <p:spPr>
          <a:xfrm>
            <a:off x="1219200" y="6356351"/>
            <a:ext cx="1320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A724C-8531-44EF-9FC1-C25AF0CF6207}" type="datetime1">
              <a:rPr lang="en-US" smtClean="0"/>
              <a:pPr/>
              <a:t>7/23/2023</a:t>
            </a:fld>
            <a:endParaRPr lang="en-US" dirty="0"/>
          </a:p>
        </p:txBody>
      </p:sp>
      <p:sp>
        <p:nvSpPr>
          <p:cNvPr id="7" name="Slide Number Placeholder 4"/>
          <p:cNvSpPr>
            <a:spLocks noGrp="1"/>
          </p:cNvSpPr>
          <p:nvPr>
            <p:ph type="sldNum" sz="quarter" idx="4"/>
          </p:nvPr>
        </p:nvSpPr>
        <p:spPr>
          <a:xfrm>
            <a:off x="9550399" y="6356351"/>
            <a:ext cx="14039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A2BB7-4870-4359-B9FF-E2CF2D80AA67}" type="slidenum">
              <a:rPr lang="en-US" smtClean="0"/>
              <a:t>‹#›</a:t>
            </a:fld>
            <a:endParaRPr lang="en-US"/>
          </a:p>
        </p:txBody>
      </p:sp>
    </p:spTree>
    <p:extLst>
      <p:ext uri="{BB962C8B-B14F-4D97-AF65-F5344CB8AC3E}">
        <p14:creationId xmlns:p14="http://schemas.microsoft.com/office/powerpoint/2010/main" val="42330129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017572"/>
            <a:ext cx="9753600" cy="1293592"/>
          </a:xfrm>
        </p:spPr>
        <p:txBody>
          <a:bodyPr anchor="t"/>
          <a:lstStyle>
            <a:lvl1pPr algn="l">
              <a:defRPr sz="4000" b="0" cap="none"/>
            </a:lvl1pPr>
          </a:lstStyle>
          <a:p>
            <a:r>
              <a:rPr lang="en-US" dirty="0"/>
              <a:t>Title Font: Arial 40 </a:t>
            </a:r>
            <a:r>
              <a:rPr lang="en-US" dirty="0" err="1"/>
              <a:t>pt</a:t>
            </a:r>
            <a:endParaRPr lang="en-US" dirty="0"/>
          </a:p>
        </p:txBody>
      </p:sp>
      <p:sp>
        <p:nvSpPr>
          <p:cNvPr id="3" name="Text Placeholder 2"/>
          <p:cNvSpPr>
            <a:spLocks noGrp="1"/>
          </p:cNvSpPr>
          <p:nvPr>
            <p:ph type="body" idx="1" hasCustomPrompt="1"/>
          </p:nvPr>
        </p:nvSpPr>
        <p:spPr>
          <a:xfrm>
            <a:off x="7213600" y="2971801"/>
            <a:ext cx="3454400" cy="1991736"/>
          </a:xfrm>
        </p:spPr>
        <p:txBody>
          <a:bodyPr anchor="b"/>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Text Style Arial 20 </a:t>
            </a:r>
            <a:r>
              <a:rPr lang="en-US" dirty="0" err="1"/>
              <a:t>pt</a:t>
            </a:r>
            <a:endParaRPr lang="en-US" dirty="0"/>
          </a:p>
        </p:txBody>
      </p:sp>
      <p:sp>
        <p:nvSpPr>
          <p:cNvPr id="6" name="Content Placeholder 7"/>
          <p:cNvSpPr>
            <a:spLocks noGrp="1"/>
          </p:cNvSpPr>
          <p:nvPr>
            <p:ph sz="quarter" idx="13" hasCustomPrompt="1"/>
          </p:nvPr>
        </p:nvSpPr>
        <p:spPr>
          <a:xfrm>
            <a:off x="1219200" y="609600"/>
            <a:ext cx="5892800" cy="4355592"/>
          </a:xfrm>
        </p:spPr>
        <p:txBody>
          <a:bodyPr/>
          <a:lstStyle>
            <a:lvl1pPr>
              <a:defRPr/>
            </a:lvl1pPr>
          </a:lstStyle>
          <a:p>
            <a:pPr lvl="0"/>
            <a:r>
              <a:rPr lang="en-US" dirty="0"/>
              <a:t>Text Style Arial 20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p:cNvSpPr>
            <a:spLocks noGrp="1"/>
          </p:cNvSpPr>
          <p:nvPr>
            <p:ph type="ftr" sz="quarter" idx="3"/>
          </p:nvPr>
        </p:nvSpPr>
        <p:spPr>
          <a:xfrm>
            <a:off x="1219200" y="6356351"/>
            <a:ext cx="1320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A724C-8531-44EF-9FC1-C25AF0CF6207}" type="datetime1">
              <a:rPr lang="en-US" smtClean="0"/>
              <a:pPr/>
              <a:t>7/23/2023</a:t>
            </a:fld>
            <a:endParaRPr lang="en-US" dirty="0"/>
          </a:p>
        </p:txBody>
      </p:sp>
      <p:sp>
        <p:nvSpPr>
          <p:cNvPr id="8" name="Slide Number Placeholder 4"/>
          <p:cNvSpPr>
            <a:spLocks noGrp="1"/>
          </p:cNvSpPr>
          <p:nvPr>
            <p:ph type="sldNum" sz="quarter" idx="4"/>
          </p:nvPr>
        </p:nvSpPr>
        <p:spPr>
          <a:xfrm>
            <a:off x="9550399" y="6356351"/>
            <a:ext cx="14039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A2BB7-4870-4359-B9FF-E2CF2D80AA67}" type="slidenum">
              <a:rPr lang="en-US" smtClean="0"/>
              <a:t>‹#›</a:t>
            </a:fld>
            <a:endParaRPr lang="en-US"/>
          </a:p>
        </p:txBody>
      </p:sp>
    </p:spTree>
    <p:extLst>
      <p:ext uri="{BB962C8B-B14F-4D97-AF65-F5344CB8AC3E}">
        <p14:creationId xmlns:p14="http://schemas.microsoft.com/office/powerpoint/2010/main" val="35512691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rrow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508000" y="1524001"/>
            <a:ext cx="9550400" cy="1154097"/>
          </a:xfrm>
        </p:spPr>
        <p:txBody>
          <a:bodyPr/>
          <a:lstStyle/>
          <a:p>
            <a:r>
              <a:rPr lang="en-US" dirty="0"/>
              <a:t>Title Font: Arial 40 </a:t>
            </a:r>
            <a:r>
              <a:rPr lang="en-US" dirty="0" err="1"/>
              <a:t>pt</a:t>
            </a:r>
            <a:endParaRPr lang="en-US" dirty="0"/>
          </a:p>
        </p:txBody>
      </p:sp>
      <p:sp>
        <p:nvSpPr>
          <p:cNvPr id="11" name="Content Placeholder 10"/>
          <p:cNvSpPr>
            <a:spLocks noGrp="1"/>
          </p:cNvSpPr>
          <p:nvPr>
            <p:ph sz="quarter" idx="14" hasCustomPrompt="1"/>
          </p:nvPr>
        </p:nvSpPr>
        <p:spPr>
          <a:xfrm>
            <a:off x="4039585" y="2743201"/>
            <a:ext cx="4754880" cy="3595687"/>
          </a:xfrm>
        </p:spPr>
        <p:txBody>
          <a:bodyPr/>
          <a:lstStyle>
            <a:lvl1pPr>
              <a:defRPr/>
            </a:lvl1pPr>
          </a:lstStyle>
          <a:p>
            <a:pPr lvl="0"/>
            <a:r>
              <a:rPr lang="en-US" dirty="0"/>
              <a:t>Text Style: Arial 20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ight Arrow 6"/>
          <p:cNvSpPr/>
          <p:nvPr userDrawn="1"/>
        </p:nvSpPr>
        <p:spPr>
          <a:xfrm>
            <a:off x="3210440" y="5257800"/>
            <a:ext cx="2174360" cy="112336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a:xfrm>
            <a:off x="3210441" y="2895600"/>
            <a:ext cx="252028" cy="3200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2"/>
              </a:solidFill>
            </a:endParaRPr>
          </a:p>
        </p:txBody>
      </p:sp>
      <p:sp>
        <p:nvSpPr>
          <p:cNvPr id="14" name="Rectangle 13"/>
          <p:cNvSpPr/>
          <p:nvPr userDrawn="1"/>
        </p:nvSpPr>
        <p:spPr>
          <a:xfrm rot="16200000">
            <a:off x="1443197" y="1452402"/>
            <a:ext cx="576072" cy="3462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2"/>
              </a:solidFill>
            </a:endParaRPr>
          </a:p>
        </p:txBody>
      </p:sp>
      <p:sp>
        <p:nvSpPr>
          <p:cNvPr id="15" name="Footer Placeholder 3"/>
          <p:cNvSpPr>
            <a:spLocks noGrp="1"/>
          </p:cNvSpPr>
          <p:nvPr>
            <p:ph type="ftr" sz="quarter" idx="3"/>
          </p:nvPr>
        </p:nvSpPr>
        <p:spPr>
          <a:xfrm>
            <a:off x="1219200" y="6356351"/>
            <a:ext cx="1320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A724C-8531-44EF-9FC1-C25AF0CF6207}" type="datetime1">
              <a:rPr lang="en-US" smtClean="0"/>
              <a:pPr/>
              <a:t>7/23/2023</a:t>
            </a:fld>
            <a:endParaRPr lang="en-US" dirty="0"/>
          </a:p>
        </p:txBody>
      </p:sp>
      <p:sp>
        <p:nvSpPr>
          <p:cNvPr id="16" name="Slide Number Placeholder 4"/>
          <p:cNvSpPr>
            <a:spLocks noGrp="1"/>
          </p:cNvSpPr>
          <p:nvPr>
            <p:ph type="sldNum" sz="quarter" idx="4"/>
          </p:nvPr>
        </p:nvSpPr>
        <p:spPr>
          <a:xfrm>
            <a:off x="9550399" y="6356351"/>
            <a:ext cx="14039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A2BB7-4870-4359-B9FF-E2CF2D80AA67}" type="slidenum">
              <a:rPr lang="en-US" smtClean="0"/>
              <a:t>‹#›</a:t>
            </a:fld>
            <a:endParaRPr lang="en-US"/>
          </a:p>
        </p:txBody>
      </p:sp>
    </p:spTree>
    <p:extLst>
      <p:ext uri="{BB962C8B-B14F-4D97-AF65-F5344CB8AC3E}">
        <p14:creationId xmlns:p14="http://schemas.microsoft.com/office/powerpoint/2010/main" val="2714607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488463" y="2438400"/>
            <a:ext cx="6902548" cy="621792"/>
          </a:xfrm>
        </p:spPr>
        <p:txBody>
          <a:bodyPr anchor="b">
            <a:noAutofit/>
          </a:bodyPr>
          <a:lstStyle>
            <a:lvl1pPr marL="0" indent="0">
              <a:buNone/>
              <a:defRPr sz="2000" b="1" baseline="0">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Second Title: Arial 20 </a:t>
            </a:r>
            <a:r>
              <a:rPr lang="en-US" dirty="0" err="1"/>
              <a:t>pt</a:t>
            </a:r>
            <a:r>
              <a:rPr lang="en-US" dirty="0"/>
              <a:t> BOLD</a:t>
            </a:r>
          </a:p>
        </p:txBody>
      </p:sp>
      <p:sp>
        <p:nvSpPr>
          <p:cNvPr id="10" name="Title 9"/>
          <p:cNvSpPr>
            <a:spLocks noGrp="1"/>
          </p:cNvSpPr>
          <p:nvPr>
            <p:ph type="title" hasCustomPrompt="1"/>
          </p:nvPr>
        </p:nvSpPr>
        <p:spPr>
          <a:xfrm>
            <a:off x="1219200" y="990601"/>
            <a:ext cx="9753600" cy="1154097"/>
          </a:xfrm>
        </p:spPr>
        <p:txBody>
          <a:bodyPr/>
          <a:lstStyle/>
          <a:p>
            <a:r>
              <a:rPr lang="en-US" dirty="0"/>
              <a:t>Title Font: Arial 40 </a:t>
            </a:r>
            <a:r>
              <a:rPr lang="en-US" dirty="0" err="1"/>
              <a:t>pt</a:t>
            </a:r>
            <a:endParaRPr lang="en-US" dirty="0"/>
          </a:p>
        </p:txBody>
      </p:sp>
      <p:sp>
        <p:nvSpPr>
          <p:cNvPr id="11" name="Content Placeholder 10"/>
          <p:cNvSpPr>
            <a:spLocks noGrp="1"/>
          </p:cNvSpPr>
          <p:nvPr>
            <p:ph sz="quarter" idx="13" hasCustomPrompt="1"/>
          </p:nvPr>
        </p:nvSpPr>
        <p:spPr>
          <a:xfrm>
            <a:off x="1422400" y="3124200"/>
            <a:ext cx="7315200" cy="2953512"/>
          </a:xfrm>
        </p:spPr>
        <p:txBody>
          <a:bodyPr/>
          <a:lstStyle>
            <a:lvl1pPr>
              <a:defRPr/>
            </a:lvl1pPr>
          </a:lstStyle>
          <a:p>
            <a:pPr lvl="0"/>
            <a:r>
              <a:rPr lang="en-US" dirty="0"/>
              <a:t>Text Style: Arial 20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p:cNvSpPr>
            <a:spLocks noGrp="1"/>
          </p:cNvSpPr>
          <p:nvPr>
            <p:ph type="ftr" sz="quarter" idx="3"/>
          </p:nvPr>
        </p:nvSpPr>
        <p:spPr>
          <a:xfrm>
            <a:off x="1219200" y="6356351"/>
            <a:ext cx="1320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A724C-8531-44EF-9FC1-C25AF0CF6207}" type="datetime1">
              <a:rPr lang="en-US" smtClean="0"/>
              <a:pPr/>
              <a:t>7/23/2023</a:t>
            </a:fld>
            <a:endParaRPr lang="en-US" dirty="0"/>
          </a:p>
        </p:txBody>
      </p:sp>
      <p:sp>
        <p:nvSpPr>
          <p:cNvPr id="8" name="Slide Number Placeholder 4"/>
          <p:cNvSpPr>
            <a:spLocks noGrp="1"/>
          </p:cNvSpPr>
          <p:nvPr>
            <p:ph type="sldNum" sz="quarter" idx="4"/>
          </p:nvPr>
        </p:nvSpPr>
        <p:spPr>
          <a:xfrm>
            <a:off x="9550399" y="6356351"/>
            <a:ext cx="14039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A2BB7-4870-4359-B9FF-E2CF2D80AA67}" type="slidenum">
              <a:rPr lang="en-US" smtClean="0"/>
              <a:t>‹#›</a:t>
            </a:fld>
            <a:endParaRPr lang="en-US"/>
          </a:p>
        </p:txBody>
      </p:sp>
    </p:spTree>
    <p:extLst>
      <p:ext uri="{BB962C8B-B14F-4D97-AF65-F5344CB8AC3E}">
        <p14:creationId xmlns:p14="http://schemas.microsoft.com/office/powerpoint/2010/main" val="21553563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841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5" name="TextBox 4">
            <a:extLst>
              <a:ext uri="{FF2B5EF4-FFF2-40B4-BE49-F238E27FC236}">
                <a16:creationId xmlns:a16="http://schemas.microsoft.com/office/drawing/2014/main" id="{94F934F5-8CC5-7A2D-58E4-EB6CB4C0C836}"/>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41310667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1825363"/>
            <a:ext cx="3934581" cy="1070238"/>
          </a:xfrm>
        </p:spPr>
        <p:txBody>
          <a:bodyPr anchor="t">
            <a:normAutofit/>
          </a:bodyPr>
          <a:lstStyle>
            <a:lvl1pPr algn="r">
              <a:defRPr sz="2800" b="0"/>
            </a:lvl1pPr>
          </a:lstStyle>
          <a:p>
            <a:r>
              <a:rPr lang="en-US" dirty="0"/>
              <a:t>Title Font: Arial 28 </a:t>
            </a:r>
            <a:r>
              <a:rPr lang="en-US" dirty="0" err="1"/>
              <a:t>pt</a:t>
            </a:r>
            <a:endParaRPr lang="en-US" dirty="0"/>
          </a:p>
        </p:txBody>
      </p:sp>
      <p:sp>
        <p:nvSpPr>
          <p:cNvPr id="3" name="Content Placeholder 2"/>
          <p:cNvSpPr>
            <a:spLocks noGrp="1"/>
          </p:cNvSpPr>
          <p:nvPr>
            <p:ph idx="1" hasCustomPrompt="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Text Style Arial 20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1219200" y="3124200"/>
            <a:ext cx="3934581" cy="3200400"/>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Caption/subtext: Arial 14 </a:t>
            </a:r>
            <a:r>
              <a:rPr lang="en-US" dirty="0" err="1"/>
              <a:t>pt</a:t>
            </a:r>
            <a:endParaRPr lang="en-US" dirty="0"/>
          </a:p>
        </p:txBody>
      </p:sp>
      <p:sp>
        <p:nvSpPr>
          <p:cNvPr id="10" name="Right Arrow 9"/>
          <p:cNvSpPr/>
          <p:nvPr userDrawn="1"/>
        </p:nvSpPr>
        <p:spPr>
          <a:xfrm>
            <a:off x="0" y="5257800"/>
            <a:ext cx="1828800" cy="112336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Footer Placeholder 3"/>
          <p:cNvSpPr>
            <a:spLocks noGrp="1"/>
          </p:cNvSpPr>
          <p:nvPr>
            <p:ph type="ftr" sz="quarter" idx="3"/>
          </p:nvPr>
        </p:nvSpPr>
        <p:spPr>
          <a:xfrm>
            <a:off x="1219200" y="6356351"/>
            <a:ext cx="1320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A724C-8531-44EF-9FC1-C25AF0CF6207}" type="datetime1">
              <a:rPr lang="en-US" smtClean="0"/>
              <a:pPr/>
              <a:t>7/23/2023</a:t>
            </a:fld>
            <a:endParaRPr lang="en-US" dirty="0"/>
          </a:p>
        </p:txBody>
      </p:sp>
      <p:sp>
        <p:nvSpPr>
          <p:cNvPr id="13" name="Slide Number Placeholder 4"/>
          <p:cNvSpPr>
            <a:spLocks noGrp="1"/>
          </p:cNvSpPr>
          <p:nvPr>
            <p:ph type="sldNum" sz="quarter" idx="4"/>
          </p:nvPr>
        </p:nvSpPr>
        <p:spPr>
          <a:xfrm>
            <a:off x="9550399" y="6356351"/>
            <a:ext cx="14039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A2BB7-4870-4359-B9FF-E2CF2D80AA67}" type="slidenum">
              <a:rPr lang="en-US" smtClean="0"/>
              <a:t>‹#›</a:t>
            </a:fld>
            <a:endParaRPr lang="en-US"/>
          </a:p>
        </p:txBody>
      </p:sp>
    </p:spTree>
    <p:extLst>
      <p:ext uri="{BB962C8B-B14F-4D97-AF65-F5344CB8AC3E}">
        <p14:creationId xmlns:p14="http://schemas.microsoft.com/office/powerpoint/2010/main" val="11132627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1828800"/>
            <a:ext cx="3938016" cy="2176272"/>
          </a:xfrm>
        </p:spPr>
        <p:txBody>
          <a:bodyPr anchor="b">
            <a:normAutofit/>
          </a:bodyPr>
          <a:lstStyle>
            <a:lvl1pPr algn="l">
              <a:defRPr sz="2800" b="0"/>
            </a:lvl1pPr>
          </a:lstStyle>
          <a:p>
            <a:r>
              <a:rPr lang="en-US" dirty="0"/>
              <a:t>Title Font: Arial 28 </a:t>
            </a:r>
            <a:r>
              <a:rPr lang="en-US" dirty="0" err="1"/>
              <a:t>pt</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1219200" y="4059936"/>
            <a:ext cx="3938016" cy="2249424"/>
          </a:xfrm>
        </p:spPr>
        <p:txBody>
          <a:bodyPr/>
          <a:lstStyle>
            <a:lvl1pPr marL="0" indent="0">
              <a:buNone/>
              <a:defRPr sz="1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Caption/subtext: Arial 14 </a:t>
            </a:r>
            <a:r>
              <a:rPr lang="en-US" dirty="0" err="1"/>
              <a:t>pt</a:t>
            </a:r>
            <a:endParaRPr lang="en-US" dirty="0"/>
          </a:p>
        </p:txBody>
      </p:sp>
      <p:sp>
        <p:nvSpPr>
          <p:cNvPr id="7" name="Footer Placeholder 3"/>
          <p:cNvSpPr>
            <a:spLocks noGrp="1"/>
          </p:cNvSpPr>
          <p:nvPr>
            <p:ph type="ftr" sz="quarter" idx="3"/>
          </p:nvPr>
        </p:nvSpPr>
        <p:spPr>
          <a:xfrm>
            <a:off x="1219200" y="6356351"/>
            <a:ext cx="1320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A724C-8531-44EF-9FC1-C25AF0CF6207}" type="datetime1">
              <a:rPr lang="en-US" smtClean="0"/>
              <a:pPr/>
              <a:t>7/23/2023</a:t>
            </a:fld>
            <a:endParaRPr lang="en-US" dirty="0"/>
          </a:p>
        </p:txBody>
      </p:sp>
      <p:sp>
        <p:nvSpPr>
          <p:cNvPr id="10" name="Slide Number Placeholder 4"/>
          <p:cNvSpPr>
            <a:spLocks noGrp="1"/>
          </p:cNvSpPr>
          <p:nvPr>
            <p:ph type="sldNum" sz="quarter" idx="4"/>
          </p:nvPr>
        </p:nvSpPr>
        <p:spPr>
          <a:xfrm>
            <a:off x="9550399" y="6356351"/>
            <a:ext cx="14039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A2BB7-4870-4359-B9FF-E2CF2D80AA67}" type="slidenum">
              <a:rPr lang="en-US" smtClean="0"/>
              <a:t>‹#›</a:t>
            </a:fld>
            <a:endParaRPr lang="en-US"/>
          </a:p>
        </p:txBody>
      </p:sp>
    </p:spTree>
    <p:extLst>
      <p:ext uri="{BB962C8B-B14F-4D97-AF65-F5344CB8AC3E}">
        <p14:creationId xmlns:p14="http://schemas.microsoft.com/office/powerpoint/2010/main" val="32434426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7F1B-A8CA-4567-B584-91B608DAE4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FDBBA1-EEC7-4683-811B-D1A5B0D112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84D037-DD78-4F2A-96D4-6A6A7D4C0563}"/>
              </a:ext>
            </a:extLst>
          </p:cNvPr>
          <p:cNvSpPr>
            <a:spLocks noGrp="1"/>
          </p:cNvSpPr>
          <p:nvPr>
            <p:ph type="dt" sz="half" idx="10"/>
          </p:nvPr>
        </p:nvSpPr>
        <p:spPr/>
        <p:txBody>
          <a:bodyPr/>
          <a:lstStyle/>
          <a:p>
            <a:fld id="{CA178F32-6F0C-48C8-B5B9-FD6B72120A70}" type="datetimeFigureOut">
              <a:rPr lang="en-US" smtClean="0"/>
              <a:t>7/23/2023</a:t>
            </a:fld>
            <a:endParaRPr lang="en-US"/>
          </a:p>
        </p:txBody>
      </p:sp>
      <p:sp>
        <p:nvSpPr>
          <p:cNvPr id="5" name="Footer Placeholder 4">
            <a:extLst>
              <a:ext uri="{FF2B5EF4-FFF2-40B4-BE49-F238E27FC236}">
                <a16:creationId xmlns:a16="http://schemas.microsoft.com/office/drawing/2014/main" id="{14F82377-7BF5-4CFC-A8D5-94239BF22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818155-07AF-40F9-9DDA-983A577FA5EF}"/>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22575967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96C5-357D-40ED-AE45-B394473A0F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00907-9773-416D-BD60-18534E603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7F5AD-8A21-4607-BAAF-59371EFF9780}"/>
              </a:ext>
            </a:extLst>
          </p:cNvPr>
          <p:cNvSpPr>
            <a:spLocks noGrp="1"/>
          </p:cNvSpPr>
          <p:nvPr>
            <p:ph type="dt" sz="half" idx="10"/>
          </p:nvPr>
        </p:nvSpPr>
        <p:spPr/>
        <p:txBody>
          <a:bodyPr/>
          <a:lstStyle/>
          <a:p>
            <a:fld id="{CA178F32-6F0C-48C8-B5B9-FD6B72120A70}" type="datetimeFigureOut">
              <a:rPr lang="en-US" smtClean="0"/>
              <a:t>7/23/2023</a:t>
            </a:fld>
            <a:endParaRPr lang="en-US"/>
          </a:p>
        </p:txBody>
      </p:sp>
      <p:sp>
        <p:nvSpPr>
          <p:cNvPr id="5" name="Footer Placeholder 4">
            <a:extLst>
              <a:ext uri="{FF2B5EF4-FFF2-40B4-BE49-F238E27FC236}">
                <a16:creationId xmlns:a16="http://schemas.microsoft.com/office/drawing/2014/main" id="{6AF65E1D-F889-474D-B3D3-5FE46C426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8C619-0465-4326-9147-EDA7EE4E5D1C}"/>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32196513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FB41-3FF3-48DC-B5B4-4DAAE4D24C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536D4-7EC4-4240-8CDB-00DFAF6B83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1BF937-718F-4F64-BD13-33ABD8E0F358}"/>
              </a:ext>
            </a:extLst>
          </p:cNvPr>
          <p:cNvSpPr>
            <a:spLocks noGrp="1"/>
          </p:cNvSpPr>
          <p:nvPr>
            <p:ph type="dt" sz="half" idx="10"/>
          </p:nvPr>
        </p:nvSpPr>
        <p:spPr/>
        <p:txBody>
          <a:bodyPr/>
          <a:lstStyle/>
          <a:p>
            <a:fld id="{CA178F32-6F0C-48C8-B5B9-FD6B72120A70}" type="datetimeFigureOut">
              <a:rPr lang="en-US" smtClean="0"/>
              <a:t>7/23/2023</a:t>
            </a:fld>
            <a:endParaRPr lang="en-US"/>
          </a:p>
        </p:txBody>
      </p:sp>
      <p:sp>
        <p:nvSpPr>
          <p:cNvPr id="5" name="Footer Placeholder 4">
            <a:extLst>
              <a:ext uri="{FF2B5EF4-FFF2-40B4-BE49-F238E27FC236}">
                <a16:creationId xmlns:a16="http://schemas.microsoft.com/office/drawing/2014/main" id="{58FAD09B-A9AB-4234-AB89-69C90BC52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21BB7-AC6A-42F0-9337-082698FD20CF}"/>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13013902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C721-0477-4358-A1EE-9067DEC6B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9D021-53CE-4E01-A9B2-13770AA37A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02C606-0F0F-419C-B30B-1C5905D78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26176F-4B4D-443F-AACE-CA9CF7E2C6C1}"/>
              </a:ext>
            </a:extLst>
          </p:cNvPr>
          <p:cNvSpPr>
            <a:spLocks noGrp="1"/>
          </p:cNvSpPr>
          <p:nvPr>
            <p:ph type="dt" sz="half" idx="10"/>
          </p:nvPr>
        </p:nvSpPr>
        <p:spPr/>
        <p:txBody>
          <a:bodyPr/>
          <a:lstStyle/>
          <a:p>
            <a:fld id="{CA178F32-6F0C-48C8-B5B9-FD6B72120A70}" type="datetimeFigureOut">
              <a:rPr lang="en-US" smtClean="0"/>
              <a:t>7/23/2023</a:t>
            </a:fld>
            <a:endParaRPr lang="en-US"/>
          </a:p>
        </p:txBody>
      </p:sp>
      <p:sp>
        <p:nvSpPr>
          <p:cNvPr id="6" name="Footer Placeholder 5">
            <a:extLst>
              <a:ext uri="{FF2B5EF4-FFF2-40B4-BE49-F238E27FC236}">
                <a16:creationId xmlns:a16="http://schemas.microsoft.com/office/drawing/2014/main" id="{745AB639-F6B7-48A7-ACC8-7D1968A95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AD0BD-5687-4B5A-AB32-06305F539C01}"/>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3365439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51F2-691E-4F88-91B3-895311E71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4843CA-F9DA-4871-B786-EFD5AD6130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F07840-51B6-4B75-A4A8-C7C114B26C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3997CB-1194-4CA1-9570-AEBBBFC817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847AC8-BBF6-4326-8B47-F555AB2391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8048F9-DDF6-4BCB-B38D-A2BA1BBEFB51}"/>
              </a:ext>
            </a:extLst>
          </p:cNvPr>
          <p:cNvSpPr>
            <a:spLocks noGrp="1"/>
          </p:cNvSpPr>
          <p:nvPr>
            <p:ph type="dt" sz="half" idx="10"/>
          </p:nvPr>
        </p:nvSpPr>
        <p:spPr/>
        <p:txBody>
          <a:bodyPr/>
          <a:lstStyle/>
          <a:p>
            <a:fld id="{CA178F32-6F0C-48C8-B5B9-FD6B72120A70}" type="datetimeFigureOut">
              <a:rPr lang="en-US" smtClean="0"/>
              <a:t>7/23/2023</a:t>
            </a:fld>
            <a:endParaRPr lang="en-US"/>
          </a:p>
        </p:txBody>
      </p:sp>
      <p:sp>
        <p:nvSpPr>
          <p:cNvPr id="8" name="Footer Placeholder 7">
            <a:extLst>
              <a:ext uri="{FF2B5EF4-FFF2-40B4-BE49-F238E27FC236}">
                <a16:creationId xmlns:a16="http://schemas.microsoft.com/office/drawing/2014/main" id="{C0A45D81-5CAD-416C-B8C4-52FBB64E9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28CA02-2178-4F17-8719-4A824DFFFE6D}"/>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3756319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EB358-7A8F-4A37-92FC-E975FD0F94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0A7A3F-EF4E-483A-848C-C03E9B16793E}"/>
              </a:ext>
            </a:extLst>
          </p:cNvPr>
          <p:cNvSpPr>
            <a:spLocks noGrp="1"/>
          </p:cNvSpPr>
          <p:nvPr>
            <p:ph type="dt" sz="half" idx="10"/>
          </p:nvPr>
        </p:nvSpPr>
        <p:spPr/>
        <p:txBody>
          <a:bodyPr/>
          <a:lstStyle/>
          <a:p>
            <a:fld id="{CA178F32-6F0C-48C8-B5B9-FD6B72120A70}" type="datetimeFigureOut">
              <a:rPr lang="en-US" smtClean="0"/>
              <a:t>7/23/2023</a:t>
            </a:fld>
            <a:endParaRPr lang="en-US"/>
          </a:p>
        </p:txBody>
      </p:sp>
      <p:sp>
        <p:nvSpPr>
          <p:cNvPr id="4" name="Footer Placeholder 3">
            <a:extLst>
              <a:ext uri="{FF2B5EF4-FFF2-40B4-BE49-F238E27FC236}">
                <a16:creationId xmlns:a16="http://schemas.microsoft.com/office/drawing/2014/main" id="{6076D04F-7E20-4223-AE41-D7096A24E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463AA8-E197-4CF6-9158-9ED9354E16A3}"/>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41453895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8F762A-DE09-4B75-932F-6933320E2CD5}"/>
              </a:ext>
            </a:extLst>
          </p:cNvPr>
          <p:cNvSpPr>
            <a:spLocks noGrp="1"/>
          </p:cNvSpPr>
          <p:nvPr>
            <p:ph type="dt" sz="half" idx="10"/>
          </p:nvPr>
        </p:nvSpPr>
        <p:spPr/>
        <p:txBody>
          <a:bodyPr/>
          <a:lstStyle/>
          <a:p>
            <a:fld id="{CA178F32-6F0C-48C8-B5B9-FD6B72120A70}" type="datetimeFigureOut">
              <a:rPr lang="en-US" smtClean="0"/>
              <a:t>7/23/2023</a:t>
            </a:fld>
            <a:endParaRPr lang="en-US"/>
          </a:p>
        </p:txBody>
      </p:sp>
      <p:sp>
        <p:nvSpPr>
          <p:cNvPr id="3" name="Footer Placeholder 2">
            <a:extLst>
              <a:ext uri="{FF2B5EF4-FFF2-40B4-BE49-F238E27FC236}">
                <a16:creationId xmlns:a16="http://schemas.microsoft.com/office/drawing/2014/main" id="{8CFA3B85-EBD6-4491-BBE0-60867D63D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AEBB46-6620-4D92-BC27-AE576F9D0FD5}"/>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23064481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468F-B341-4B1F-99AA-7B93D943D7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C695BD-8AB5-48BB-8935-47D2869B72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CA68AC-7378-4739-B59C-2A876D92E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71722-A561-4F07-84B0-17F97AD51514}"/>
              </a:ext>
            </a:extLst>
          </p:cNvPr>
          <p:cNvSpPr>
            <a:spLocks noGrp="1"/>
          </p:cNvSpPr>
          <p:nvPr>
            <p:ph type="dt" sz="half" idx="10"/>
          </p:nvPr>
        </p:nvSpPr>
        <p:spPr/>
        <p:txBody>
          <a:bodyPr/>
          <a:lstStyle/>
          <a:p>
            <a:fld id="{CA178F32-6F0C-48C8-B5B9-FD6B72120A70}" type="datetimeFigureOut">
              <a:rPr lang="en-US" smtClean="0"/>
              <a:t>7/23/2023</a:t>
            </a:fld>
            <a:endParaRPr lang="en-US"/>
          </a:p>
        </p:txBody>
      </p:sp>
      <p:sp>
        <p:nvSpPr>
          <p:cNvPr id="6" name="Footer Placeholder 5">
            <a:extLst>
              <a:ext uri="{FF2B5EF4-FFF2-40B4-BE49-F238E27FC236}">
                <a16:creationId xmlns:a16="http://schemas.microsoft.com/office/drawing/2014/main" id="{BEDAD258-C036-4F4C-BE09-9781BD745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D4A67-F968-4FA7-A3CE-EE382D7A89B5}"/>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319015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B5079842-E8AC-FA9F-D3CB-24A6DB2EC015}"/>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25413965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F821-F683-4661-A088-DF46FCA6A5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CE82AC-4496-4AF1-A342-D9CB0C1404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92446A-92A6-4FC1-8A04-28EA4C45C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BD2DE-9F97-4BFF-BC50-50F5379B35F6}"/>
              </a:ext>
            </a:extLst>
          </p:cNvPr>
          <p:cNvSpPr>
            <a:spLocks noGrp="1"/>
          </p:cNvSpPr>
          <p:nvPr>
            <p:ph type="dt" sz="half" idx="10"/>
          </p:nvPr>
        </p:nvSpPr>
        <p:spPr/>
        <p:txBody>
          <a:bodyPr/>
          <a:lstStyle/>
          <a:p>
            <a:fld id="{CA178F32-6F0C-48C8-B5B9-FD6B72120A70}" type="datetimeFigureOut">
              <a:rPr lang="en-US" smtClean="0"/>
              <a:t>7/23/2023</a:t>
            </a:fld>
            <a:endParaRPr lang="en-US"/>
          </a:p>
        </p:txBody>
      </p:sp>
      <p:sp>
        <p:nvSpPr>
          <p:cNvPr id="6" name="Footer Placeholder 5">
            <a:extLst>
              <a:ext uri="{FF2B5EF4-FFF2-40B4-BE49-F238E27FC236}">
                <a16:creationId xmlns:a16="http://schemas.microsoft.com/office/drawing/2014/main" id="{A2CDBFD2-DBC8-411A-8745-18CA6CECF4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946515-04F3-4BAE-BC0A-1D94C09F6242}"/>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20866710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A0227-ECCF-4306-B770-A8D608C61D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B362A6-EE83-4690-9A60-80B886990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E39BC1-CAF6-408F-924C-0AA5D3521CC0}"/>
              </a:ext>
            </a:extLst>
          </p:cNvPr>
          <p:cNvSpPr>
            <a:spLocks noGrp="1"/>
          </p:cNvSpPr>
          <p:nvPr>
            <p:ph type="dt" sz="half" idx="10"/>
          </p:nvPr>
        </p:nvSpPr>
        <p:spPr/>
        <p:txBody>
          <a:bodyPr/>
          <a:lstStyle/>
          <a:p>
            <a:fld id="{CA178F32-6F0C-48C8-B5B9-FD6B72120A70}" type="datetimeFigureOut">
              <a:rPr lang="en-US" smtClean="0"/>
              <a:t>7/23/2023</a:t>
            </a:fld>
            <a:endParaRPr lang="en-US"/>
          </a:p>
        </p:txBody>
      </p:sp>
      <p:sp>
        <p:nvSpPr>
          <p:cNvPr id="5" name="Footer Placeholder 4">
            <a:extLst>
              <a:ext uri="{FF2B5EF4-FFF2-40B4-BE49-F238E27FC236}">
                <a16:creationId xmlns:a16="http://schemas.microsoft.com/office/drawing/2014/main" id="{C6B1BE1D-A06C-464E-952D-F7C11455D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579FE-D8E6-4C58-9EBE-AF64185EDD51}"/>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10778337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60FC3A-BB16-4CFE-BADD-6D449EFE2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5349F8-BCB6-4B10-B7D6-51CD4DAA7C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FC8E-791D-455E-B107-B2917CDA5744}"/>
              </a:ext>
            </a:extLst>
          </p:cNvPr>
          <p:cNvSpPr>
            <a:spLocks noGrp="1"/>
          </p:cNvSpPr>
          <p:nvPr>
            <p:ph type="dt" sz="half" idx="10"/>
          </p:nvPr>
        </p:nvSpPr>
        <p:spPr/>
        <p:txBody>
          <a:bodyPr/>
          <a:lstStyle/>
          <a:p>
            <a:fld id="{CA178F32-6F0C-48C8-B5B9-FD6B72120A70}" type="datetimeFigureOut">
              <a:rPr lang="en-US" smtClean="0"/>
              <a:t>7/23/2023</a:t>
            </a:fld>
            <a:endParaRPr lang="en-US"/>
          </a:p>
        </p:txBody>
      </p:sp>
      <p:sp>
        <p:nvSpPr>
          <p:cNvPr id="5" name="Footer Placeholder 4">
            <a:extLst>
              <a:ext uri="{FF2B5EF4-FFF2-40B4-BE49-F238E27FC236}">
                <a16:creationId xmlns:a16="http://schemas.microsoft.com/office/drawing/2014/main" id="{E932D1CF-6D60-40C4-BAB1-2EB59CE86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7ECBF-A15F-4230-9FD5-8DE61227BFEA}"/>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17114860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39B2391-8EC5-F79D-4490-B704139C52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6D0D9D32-4B6C-7D43-63D1-E2E2C3D0BC78}"/>
              </a:ext>
            </a:extLst>
          </p:cNvPr>
          <p:cNvSpPr/>
          <p:nvPr userDrawn="1"/>
        </p:nvSpPr>
        <p:spPr>
          <a:xfrm>
            <a:off x="0" y="3703320"/>
            <a:ext cx="12191999" cy="231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Holder 2"/>
          <p:cNvSpPr>
            <a:spLocks noGrp="1"/>
          </p:cNvSpPr>
          <p:nvPr>
            <p:ph type="ctrTitle"/>
          </p:nvPr>
        </p:nvSpPr>
        <p:spPr>
          <a:xfrm>
            <a:off x="914401" y="914402"/>
            <a:ext cx="10363200" cy="615553"/>
          </a:xfrm>
          <a:prstGeom prst="rect">
            <a:avLst/>
          </a:prstGeom>
        </p:spPr>
        <p:txBody>
          <a:bodyPr wrap="square" lIns="0" tIns="0" rIns="0" bIns="0">
            <a:spAutoFit/>
          </a:bodyPr>
          <a:lstStyle>
            <a:lvl1pPr>
              <a:defRPr b="1">
                <a:solidFill>
                  <a:schemeClr val="bg1"/>
                </a:solidFill>
              </a:defRPr>
            </a:lvl1pPr>
          </a:lstStyle>
          <a:p>
            <a:endParaRPr/>
          </a:p>
        </p:txBody>
      </p:sp>
      <p:sp>
        <p:nvSpPr>
          <p:cNvPr id="3" name="Holder 3"/>
          <p:cNvSpPr>
            <a:spLocks noGrp="1"/>
          </p:cNvSpPr>
          <p:nvPr>
            <p:ph type="subTitle" idx="4"/>
          </p:nvPr>
        </p:nvSpPr>
        <p:spPr>
          <a:xfrm>
            <a:off x="914400" y="3886201"/>
            <a:ext cx="8534401"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1" y="6377942"/>
            <a:ext cx="3901440" cy="276999"/>
          </a:xfrm>
        </p:spPr>
        <p:txBody>
          <a:bodyPr lIns="0" tIns="0" rIns="0" bIns="0"/>
          <a:lstStyle>
            <a:lvl1pPr algn="ctr">
              <a:defRPr>
                <a:solidFill>
                  <a:schemeClr val="bg1"/>
                </a:solidFill>
              </a:defRPr>
            </a:lvl1pPr>
          </a:lstStyle>
          <a:p>
            <a:endParaRPr lang="en-US"/>
          </a:p>
        </p:txBody>
      </p:sp>
      <p:sp>
        <p:nvSpPr>
          <p:cNvPr id="5" name="Holder 5"/>
          <p:cNvSpPr>
            <a:spLocks noGrp="1"/>
          </p:cNvSpPr>
          <p:nvPr>
            <p:ph type="dt" sz="half" idx="6"/>
          </p:nvPr>
        </p:nvSpPr>
        <p:spPr>
          <a:xfrm>
            <a:off x="8991600" y="6377942"/>
            <a:ext cx="2804160" cy="276999"/>
          </a:xfrm>
        </p:spPr>
        <p:txBody>
          <a:bodyPr lIns="0" tIns="0" rIns="0" bIns="0"/>
          <a:lstStyle>
            <a:lvl1pPr algn="r">
              <a:defRPr>
                <a:solidFill>
                  <a:schemeClr val="bg1"/>
                </a:solidFill>
              </a:defRPr>
            </a:lvl1pPr>
          </a:lstStyle>
          <a:p>
            <a:fld id="{1D8BD707-D9CF-40AE-B4C6-C98DA3205C09}" type="datetimeFigureOut">
              <a:rPr lang="en-US" smtClean="0"/>
              <a:pPr/>
              <a:t>7/23/2023</a:t>
            </a:fld>
            <a:endParaRPr lang="en-US"/>
          </a:p>
        </p:txBody>
      </p:sp>
    </p:spTree>
    <p:extLst>
      <p:ext uri="{BB962C8B-B14F-4D97-AF65-F5344CB8AC3E}">
        <p14:creationId xmlns:p14="http://schemas.microsoft.com/office/powerpoint/2010/main" val="39726374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39B2391-8EC5-F79D-4490-B704139C52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6D0D9D32-4B6C-7D43-63D1-E2E2C3D0BC78}"/>
              </a:ext>
            </a:extLst>
          </p:cNvPr>
          <p:cNvSpPr/>
          <p:nvPr userDrawn="1"/>
        </p:nvSpPr>
        <p:spPr>
          <a:xfrm>
            <a:off x="-1447800" y="3703320"/>
            <a:ext cx="13821175" cy="231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Holder 2"/>
          <p:cNvSpPr>
            <a:spLocks noGrp="1"/>
          </p:cNvSpPr>
          <p:nvPr>
            <p:ph type="ctrTitle"/>
          </p:nvPr>
        </p:nvSpPr>
        <p:spPr>
          <a:xfrm>
            <a:off x="914401" y="914402"/>
            <a:ext cx="10363200" cy="615553"/>
          </a:xfrm>
          <a:prstGeom prst="rect">
            <a:avLst/>
          </a:prstGeom>
        </p:spPr>
        <p:txBody>
          <a:bodyPr wrap="square" lIns="0" tIns="0" rIns="0" bIns="0">
            <a:spAutoFit/>
          </a:bodyPr>
          <a:lstStyle>
            <a:lvl1pPr>
              <a:defRPr b="1">
                <a:solidFill>
                  <a:schemeClr val="bg1"/>
                </a:solidFill>
              </a:defRPr>
            </a:lvl1pPr>
          </a:lstStyle>
          <a:p>
            <a:endParaRPr/>
          </a:p>
        </p:txBody>
      </p:sp>
      <p:sp>
        <p:nvSpPr>
          <p:cNvPr id="3" name="Holder 3"/>
          <p:cNvSpPr>
            <a:spLocks noGrp="1"/>
          </p:cNvSpPr>
          <p:nvPr>
            <p:ph type="subTitle" idx="4"/>
          </p:nvPr>
        </p:nvSpPr>
        <p:spPr>
          <a:xfrm>
            <a:off x="914400" y="3886201"/>
            <a:ext cx="853440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1" y="6377942"/>
            <a:ext cx="3901440" cy="276999"/>
          </a:xfrm>
        </p:spPr>
        <p:txBody>
          <a:bodyPr lIns="0" tIns="0" rIns="0" bIns="0"/>
          <a:lstStyle>
            <a:lvl1pPr algn="ctr">
              <a:defRPr>
                <a:solidFill>
                  <a:schemeClr val="bg1"/>
                </a:solidFill>
              </a:defRPr>
            </a:lvl1pPr>
          </a:lstStyle>
          <a:p>
            <a:endParaRPr lang="en-US"/>
          </a:p>
        </p:txBody>
      </p:sp>
      <p:sp>
        <p:nvSpPr>
          <p:cNvPr id="5" name="Holder 5"/>
          <p:cNvSpPr>
            <a:spLocks noGrp="1"/>
          </p:cNvSpPr>
          <p:nvPr>
            <p:ph type="dt" sz="half" idx="6"/>
          </p:nvPr>
        </p:nvSpPr>
        <p:spPr>
          <a:xfrm>
            <a:off x="8991600" y="6377942"/>
            <a:ext cx="2804160" cy="276999"/>
          </a:xfrm>
        </p:spPr>
        <p:txBody>
          <a:bodyPr lIns="0" tIns="0" rIns="0" bIns="0"/>
          <a:lstStyle>
            <a:lvl1pPr algn="r">
              <a:defRPr>
                <a:solidFill>
                  <a:schemeClr val="bg1"/>
                </a:solidFill>
              </a:defRPr>
            </a:lvl1pPr>
          </a:lstStyle>
          <a:p>
            <a:fld id="{B530405F-DB5B-46F5-B6C6-A062BA7687D9}" type="datetime1">
              <a:rPr lang="en-US" smtClean="0"/>
              <a:t>7/23/2023</a:t>
            </a:fld>
            <a:endParaRPr lang="en-US"/>
          </a:p>
        </p:txBody>
      </p:sp>
    </p:spTree>
    <p:extLst>
      <p:ext uri="{BB962C8B-B14F-4D97-AF65-F5344CB8AC3E}">
        <p14:creationId xmlns:p14="http://schemas.microsoft.com/office/powerpoint/2010/main" val="1876574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03801" y="170539"/>
            <a:ext cx="9219424" cy="635635"/>
          </a:xfrm>
        </p:spPr>
        <p:txBody>
          <a:bodyPr lIns="0" tIns="0" rIns="0" bIns="0"/>
          <a:lstStyle>
            <a:lvl1pPr>
              <a:defRPr sz="3999"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09291CB-8EFE-4AB5-8677-833A5AF77A0B}" type="datetime1">
              <a:rPr lang="en-US" smtClean="0"/>
              <a:t>7/23/2023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244066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83516D-19B0-40F0-0595-ECBA5E76A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2" name="Holder 2"/>
          <p:cNvSpPr>
            <a:spLocks noGrp="1"/>
          </p:cNvSpPr>
          <p:nvPr>
            <p:ph type="title"/>
          </p:nvPr>
        </p:nvSpPr>
        <p:spPr>
          <a:xfrm>
            <a:off x="381001" y="483993"/>
            <a:ext cx="3429000" cy="615553"/>
          </a:xfrm>
        </p:spPr>
        <p:txBody>
          <a:bodyPr lIns="0" tIns="0" rIns="0" bIns="0"/>
          <a:lstStyle>
            <a:lvl1pPr>
              <a:defRPr sz="3999" b="1" i="0">
                <a:solidFill>
                  <a:srgbClr val="001F5F"/>
                </a:solidFill>
                <a:latin typeface="Arial"/>
                <a:cs typeface="Arial"/>
              </a:defRPr>
            </a:lvl1pPr>
          </a:lstStyle>
          <a:p>
            <a:endParaRPr/>
          </a:p>
        </p:txBody>
      </p:sp>
      <p:sp>
        <p:nvSpPr>
          <p:cNvPr id="3" name="Holder 3"/>
          <p:cNvSpPr>
            <a:spLocks noGrp="1"/>
          </p:cNvSpPr>
          <p:nvPr>
            <p:ph sz="half" idx="2"/>
          </p:nvPr>
        </p:nvSpPr>
        <p:spPr>
          <a:xfrm>
            <a:off x="381001" y="1577340"/>
            <a:ext cx="34290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572000" y="2"/>
            <a:ext cx="7620000" cy="276999"/>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a:xfrm>
            <a:off x="399393" y="6377941"/>
            <a:ext cx="2804160" cy="276999"/>
          </a:xfrm>
        </p:spPr>
        <p:txBody>
          <a:bodyPr lIns="0" tIns="0" rIns="0" bIns="0"/>
          <a:lstStyle>
            <a:lvl1pPr algn="l">
              <a:defRPr>
                <a:solidFill>
                  <a:schemeClr val="tx1">
                    <a:tint val="75000"/>
                  </a:schemeClr>
                </a:solidFill>
              </a:defRPr>
            </a:lvl1pPr>
          </a:lstStyle>
          <a:p>
            <a:fld id="{96CA4BB9-0776-443C-96F0-BA119DCABB86}" type="datetime1">
              <a:rPr lang="en-US" smtClean="0"/>
              <a:t>7/23/2023</a:t>
            </a:fld>
            <a:endParaRPr lang="en-US"/>
          </a:p>
        </p:txBody>
      </p:sp>
    </p:spTree>
    <p:extLst>
      <p:ext uri="{BB962C8B-B14F-4D97-AF65-F5344CB8AC3E}">
        <p14:creationId xmlns:p14="http://schemas.microsoft.com/office/powerpoint/2010/main" val="19279190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C9D91F3D-C6EC-0ADF-EA82-4E93E0CBD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Holder 2"/>
          <p:cNvSpPr>
            <a:spLocks noGrp="1"/>
          </p:cNvSpPr>
          <p:nvPr>
            <p:ph type="title"/>
          </p:nvPr>
        </p:nvSpPr>
        <p:spPr>
          <a:xfrm>
            <a:off x="950386" y="762002"/>
            <a:ext cx="8346014" cy="635635"/>
          </a:xfrm>
        </p:spPr>
        <p:txBody>
          <a:bodyPr lIns="0" tIns="0" rIns="0" bIns="0"/>
          <a:lstStyle>
            <a:lvl1pPr>
              <a:defRPr sz="3999" b="1" i="0">
                <a:solidFill>
                  <a:srgbClr val="001F5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ABC5710A-0DB1-4D7D-BBD5-FDD1547FF4EB}" type="datetime1">
              <a:rPr lang="en-US" smtClean="0"/>
              <a:t>7/23/2023</a:t>
            </a:fld>
            <a:endParaRPr lang="en-US"/>
          </a:p>
        </p:txBody>
      </p:sp>
      <p:sp>
        <p:nvSpPr>
          <p:cNvPr id="5" name="Holder 5"/>
          <p:cNvSpPr>
            <a:spLocks noGrp="1"/>
          </p:cNvSpPr>
          <p:nvPr>
            <p:ph type="sldNum" sz="quarter" idx="7"/>
          </p:nvPr>
        </p:nvSpPr>
        <p:spPr>
          <a:xfrm>
            <a:off x="8778240" y="6377942"/>
            <a:ext cx="2804160" cy="276999"/>
          </a:xfrm>
        </p:spPr>
        <p:txBody>
          <a:bodyPr lIns="0" tIns="0" rIns="0" bIns="0"/>
          <a:lstStyle>
            <a:lvl1pPr algn="r">
              <a:defRPr>
                <a:solidFill>
                  <a:schemeClr val="bg1"/>
                </a:solidFill>
              </a:defRPr>
            </a:lvl1pPr>
          </a:lstStyle>
          <a:p>
            <a:fld id="{B6F15528-21DE-4FAA-801E-634DDDAF4B2B}" type="slidenum">
              <a:rPr lang="en-US" smtClean="0"/>
              <a:pPr/>
              <a:t>‹#›</a:t>
            </a:fld>
            <a:endParaRPr lang="en-US"/>
          </a:p>
        </p:txBody>
      </p:sp>
      <p:sp>
        <p:nvSpPr>
          <p:cNvPr id="8" name="Holder 3">
            <a:extLst>
              <a:ext uri="{FF2B5EF4-FFF2-40B4-BE49-F238E27FC236}">
                <a16:creationId xmlns:a16="http://schemas.microsoft.com/office/drawing/2014/main" id="{E7A5BEEA-A4F8-7275-EB14-45655BAED68C}"/>
              </a:ext>
            </a:extLst>
          </p:cNvPr>
          <p:cNvSpPr>
            <a:spLocks noGrp="1"/>
          </p:cNvSpPr>
          <p:nvPr>
            <p:ph sz="half" idx="2"/>
          </p:nvPr>
        </p:nvSpPr>
        <p:spPr>
          <a:xfrm>
            <a:off x="950386" y="1577340"/>
            <a:ext cx="8346014" cy="276999"/>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36927889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E905CF6-F507-4858-ACDF-186BA3BDF08A}" type="datetime1">
              <a:rPr lang="en-US" smtClean="0"/>
              <a:t>7/23/2023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18052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2" name="TextBox 1">
            <a:extLst>
              <a:ext uri="{FF2B5EF4-FFF2-40B4-BE49-F238E27FC236}">
                <a16:creationId xmlns:a16="http://schemas.microsoft.com/office/drawing/2014/main" id="{C0A0BBA4-7AA9-07C1-50FF-4838B3234729}"/>
              </a:ext>
            </a:extLst>
          </p:cNvPr>
          <p:cNvSpPr txBox="1"/>
          <p:nvPr userDrawn="1"/>
        </p:nvSpPr>
        <p:spPr>
          <a:xfrm>
            <a:off x="5580530" y="6411954"/>
            <a:ext cx="923651" cy="253916"/>
          </a:xfrm>
          <a:prstGeom prst="rect">
            <a:avLst/>
          </a:prstGeom>
          <a:noFill/>
        </p:spPr>
        <p:txBody>
          <a:bodyPr wrap="none" rtlCol="0">
            <a:spAutoFit/>
          </a:bodyPr>
          <a:lstStyle/>
          <a:p>
            <a:pPr rtl="0"/>
            <a:r>
              <a:rPr lang="en-US" sz="1050" dirty="0">
                <a:effectLst/>
                <a:latin typeface="-apple-system"/>
              </a:rPr>
              <a:t>HOP-23-P029</a:t>
            </a:r>
          </a:p>
        </p:txBody>
      </p:sp>
    </p:spTree>
    <p:extLst>
      <p:ext uri="{BB962C8B-B14F-4D97-AF65-F5344CB8AC3E}">
        <p14:creationId xmlns:p14="http://schemas.microsoft.com/office/powerpoint/2010/main" val="4751078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theme" Target="../theme/theme2.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image" Target="../media/image26.png"/><Relationship Id="rId5" Type="http://schemas.openxmlformats.org/officeDocument/2006/relationships/slideLayout" Target="../slideLayouts/slideLayout67.xml"/><Relationship Id="rId10"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86.xml"/><Relationship Id="rId7" Type="http://schemas.openxmlformats.org/officeDocument/2006/relationships/image" Target="../media/image28.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theme" Target="../theme/theme5.xml"/><Relationship Id="rId5" Type="http://schemas.openxmlformats.org/officeDocument/2006/relationships/slideLayout" Target="../slideLayouts/slideLayout88.xml"/><Relationship Id="rId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84000" y="6356350"/>
            <a:ext cx="457200" cy="365125"/>
          </a:xfrm>
          <a:prstGeom prst="rect">
            <a:avLst/>
          </a:prstGeom>
        </p:spPr>
        <p:txBody>
          <a:bodyPr vert="horz" lIns="91440" tIns="45720" rIns="91440" bIns="45720" rtlCol="0" anchor="ctr"/>
          <a:lstStyle>
            <a:lvl1pPr algn="r">
              <a:defRPr sz="1000" b="1">
                <a:solidFill>
                  <a:schemeClr val="tx1"/>
                </a:solidFill>
                <a:latin typeface="Arial" panose="020B0604020202020204" pitchFamily="34" charset="0"/>
                <a:cs typeface="Arial" panose="020B0604020202020204" pitchFamily="34" charset="0"/>
              </a:defRPr>
            </a:lvl1pPr>
          </a:lstStyle>
          <a:p>
            <a:fld id="{C10DD06B-44D0-4B5F-9DB8-096B8174C7B9}" type="slidenum">
              <a:rPr lang="en-US" smtClean="0"/>
              <a:pPr/>
              <a:t>‹#›</a:t>
            </a:fld>
            <a:endParaRPr lang="en-US" dirty="0"/>
          </a:p>
        </p:txBody>
      </p:sp>
    </p:spTree>
    <p:extLst>
      <p:ext uri="{BB962C8B-B14F-4D97-AF65-F5344CB8AC3E}">
        <p14:creationId xmlns:p14="http://schemas.microsoft.com/office/powerpoint/2010/main" val="196388008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5" r:id="rId3"/>
    <p:sldLayoutId id="2147483746" r:id="rId4"/>
    <p:sldLayoutId id="2147483747" r:id="rId5"/>
    <p:sldLayoutId id="2147483748" r:id="rId6"/>
    <p:sldLayoutId id="2147483749" r:id="rId7"/>
    <p:sldLayoutId id="2147483755" r:id="rId8"/>
    <p:sldLayoutId id="2147483757" r:id="rId9"/>
    <p:sldLayoutId id="2147483758" r:id="rId10"/>
    <p:sldLayoutId id="2147483759" r:id="rId11"/>
    <p:sldLayoutId id="2147483760" r:id="rId12"/>
    <p:sldLayoutId id="2147483762" r:id="rId13"/>
    <p:sldLayoutId id="2147483665" r:id="rId14"/>
    <p:sldLayoutId id="2147483676" r:id="rId15"/>
    <p:sldLayoutId id="2147483677" r:id="rId16"/>
    <p:sldLayoutId id="2147483679" r:id="rId17"/>
    <p:sldLayoutId id="2147483660" r:id="rId18"/>
    <p:sldLayoutId id="2147483652" r:id="rId19"/>
    <p:sldLayoutId id="2147483711" r:id="rId20"/>
    <p:sldLayoutId id="2147483714"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69" r:id="rId31"/>
    <p:sldLayoutId id="2147483770" r:id="rId32"/>
    <p:sldLayoutId id="2147483772" r:id="rId33"/>
    <p:sldLayoutId id="2147483773" r:id="rId34"/>
    <p:sldLayoutId id="2147483785" r:id="rId35"/>
    <p:sldLayoutId id="2147483786" r:id="rId36"/>
    <p:sldLayoutId id="2147483787" r:id="rId37"/>
    <p:sldLayoutId id="2147483789" r:id="rId38"/>
    <p:sldLayoutId id="2147483790" r:id="rId39"/>
    <p:sldLayoutId id="2147483794" r:id="rId40"/>
    <p:sldLayoutId id="2147483797" r:id="rId41"/>
    <p:sldLayoutId id="2147483798" r:id="rId42"/>
    <p:sldLayoutId id="2147483804" r:id="rId43"/>
    <p:sldLayoutId id="2147483806" r:id="rId44"/>
    <p:sldLayoutId id="2147483808" r:id="rId45"/>
    <p:sldLayoutId id="2147483809" r:id="rId46"/>
    <p:sldLayoutId id="2147483820" r:id="rId47"/>
    <p:sldLayoutId id="2147483821" r:id="rId48"/>
    <p:sldLayoutId id="2147483822" r:id="rId49"/>
    <p:sldLayoutId id="2147483833" r:id="rId50"/>
    <p:sldLayoutId id="2147483835" r:id="rId51"/>
    <p:sldLayoutId id="2147483836" r:id="rId52"/>
    <p:sldLayoutId id="2147483841" r:id="rId53"/>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userDrawn="1">
          <p15:clr>
            <a:srgbClr val="F26B43"/>
          </p15:clr>
        </p15:guide>
        <p15:guide id="2" pos="5112" userDrawn="1">
          <p15:clr>
            <a:srgbClr val="F26B43"/>
          </p15:clr>
        </p15:guide>
        <p15:guide id="3" pos="2568" userDrawn="1">
          <p15:clr>
            <a:srgbClr val="F26B43"/>
          </p15:clr>
        </p15:guide>
        <p15:guide id="4" orient="horz" pos="2448" userDrawn="1">
          <p15:clr>
            <a:srgbClr val="F26B43"/>
          </p15:clr>
        </p15:guide>
        <p15:guide id="5" orient="horz" pos="2616" userDrawn="1">
          <p15:clr>
            <a:srgbClr val="F26B43"/>
          </p15:clr>
        </p15:guide>
        <p15:guide id="6" orient="horz" pos="288" userDrawn="1">
          <p15:clr>
            <a:srgbClr val="F26B43"/>
          </p15:clr>
        </p15:guide>
        <p15:guide id="7" pos="312" userDrawn="1">
          <p15:clr>
            <a:srgbClr val="F26B43"/>
          </p15:clr>
        </p15:guide>
        <p15:guide id="8" pos="7440" userDrawn="1">
          <p15:clr>
            <a:srgbClr val="F26B43"/>
          </p15:clr>
        </p15:guide>
        <p15:guide id="9" orient="horz" pos="3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A066BC-843C-419F-9977-D35BD11A7620}" type="datetimeFigureOut">
              <a:rPr lang="en-US" smtClean="0"/>
              <a:t>7/23/2023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C9E5F-8B91-4FE5-96C2-A2C328B5021F}" type="slidenum">
              <a:rPr lang="en-US" smtClean="0"/>
              <a:t>‹#›</a:t>
            </a:fld>
            <a:endParaRPr lang="en-US"/>
          </a:p>
        </p:txBody>
      </p:sp>
    </p:spTree>
    <p:extLst>
      <p:ext uri="{BB962C8B-B14F-4D97-AF65-F5344CB8AC3E}">
        <p14:creationId xmlns:p14="http://schemas.microsoft.com/office/powerpoint/2010/main" val="2719044112"/>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2"/>
              </a:solidFill>
            </a:endParaRPr>
          </a:p>
        </p:txBody>
      </p:sp>
      <p:sp>
        <p:nvSpPr>
          <p:cNvPr id="11" name="Rectangle 10"/>
          <p:cNvSpPr/>
          <p:nvPr/>
        </p:nvSpPr>
        <p:spPr>
          <a:xfrm>
            <a:off x="11425892" y="573807"/>
            <a:ext cx="768096" cy="572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2"/>
              </a:solidFill>
            </a:endParaRPr>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dirty="0"/>
              <a:t>Title Font: Arial 40 </a:t>
            </a:r>
            <a:r>
              <a:rPr lang="en-US" dirty="0" err="1"/>
              <a:t>pt</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dirty="0"/>
              <a:t>Text Style Arial 20</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6" name="Picture 2" descr="C:\Users\seabal1\Desktop\MoDOT Blu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940800" y="470847"/>
            <a:ext cx="2001424" cy="77823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3"/>
          </p:nvPr>
        </p:nvSpPr>
        <p:spPr>
          <a:xfrm>
            <a:off x="1219200" y="6356351"/>
            <a:ext cx="1320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A724C-8531-44EF-9FC1-C25AF0CF6207}" type="datetime1">
              <a:rPr lang="en-US" smtClean="0"/>
              <a:pPr/>
              <a:t>7/23/2023</a:t>
            </a:fld>
            <a:endParaRPr lang="en-US" dirty="0"/>
          </a:p>
        </p:txBody>
      </p:sp>
      <p:sp>
        <p:nvSpPr>
          <p:cNvPr id="5" name="Slide Number Placeholder 4"/>
          <p:cNvSpPr>
            <a:spLocks noGrp="1"/>
          </p:cNvSpPr>
          <p:nvPr>
            <p:ph type="sldNum" sz="quarter" idx="4"/>
          </p:nvPr>
        </p:nvSpPr>
        <p:spPr>
          <a:xfrm>
            <a:off x="9550399" y="6356351"/>
            <a:ext cx="14039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A2BB7-4870-4359-B9FF-E2CF2D80AA67}" type="slidenum">
              <a:rPr lang="en-US" smtClean="0"/>
              <a:t>‹#›</a:t>
            </a:fld>
            <a:endParaRPr lang="en-US"/>
          </a:p>
        </p:txBody>
      </p:sp>
    </p:spTree>
    <p:extLst>
      <p:ext uri="{BB962C8B-B14F-4D97-AF65-F5344CB8AC3E}">
        <p14:creationId xmlns:p14="http://schemas.microsoft.com/office/powerpoint/2010/main" val="2434387366"/>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Lst>
  <p:hf hdr="0" dt="0"/>
  <p:txStyles>
    <p:titleStyle>
      <a:lvl1pPr algn="l" defTabSz="914400" rtl="0" eaLnBrk="1" latinLnBrk="0" hangingPunct="1">
        <a:spcBef>
          <a:spcPct val="0"/>
        </a:spcBef>
        <a:buNone/>
        <a:defRPr sz="4000" kern="1200" baseline="0">
          <a:solidFill>
            <a:schemeClr val="accent1">
              <a:lumMod val="50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bg2"/>
        </a:buClr>
        <a:buFont typeface="Wingdings" charset="2"/>
        <a:buChar char="§"/>
        <a:defRPr sz="2000" kern="1200">
          <a:solidFill>
            <a:schemeClr val="accent3">
              <a:lumMod val="50000"/>
            </a:schemeClr>
          </a:solidFill>
          <a:latin typeface="+mn-lt"/>
          <a:ea typeface="+mn-ea"/>
          <a:cs typeface="+mn-cs"/>
        </a:defRPr>
      </a:lvl1pPr>
      <a:lvl2pPr marL="502920" indent="-182880" algn="l" defTabSz="914400" rtl="0" eaLnBrk="1" latinLnBrk="0" hangingPunct="1">
        <a:spcBef>
          <a:spcPct val="20000"/>
        </a:spcBef>
        <a:buClr>
          <a:schemeClr val="bg2"/>
        </a:buClr>
        <a:buFont typeface="Wingdings" charset="2"/>
        <a:buChar char="§"/>
        <a:defRPr sz="1800" kern="1200">
          <a:solidFill>
            <a:schemeClr val="accent3">
              <a:lumMod val="50000"/>
            </a:schemeClr>
          </a:solidFill>
          <a:latin typeface="+mn-lt"/>
          <a:ea typeface="+mn-ea"/>
          <a:cs typeface="+mn-cs"/>
        </a:defRPr>
      </a:lvl2pPr>
      <a:lvl3pPr marL="685800" indent="-182880" algn="l" defTabSz="914400" rtl="0" eaLnBrk="1" latinLnBrk="0" hangingPunct="1">
        <a:spcBef>
          <a:spcPct val="20000"/>
        </a:spcBef>
        <a:buClr>
          <a:schemeClr val="bg2"/>
        </a:buClr>
        <a:buFont typeface="Wingdings" charset="2"/>
        <a:buChar char="§"/>
        <a:defRPr sz="1600" kern="1200">
          <a:solidFill>
            <a:schemeClr val="accent3">
              <a:lumMod val="50000"/>
            </a:schemeClr>
          </a:solidFill>
          <a:latin typeface="+mn-lt"/>
          <a:ea typeface="+mn-ea"/>
          <a:cs typeface="+mn-cs"/>
        </a:defRPr>
      </a:lvl3pPr>
      <a:lvl4pPr marL="914400" indent="-182880" algn="l" defTabSz="914400" rtl="0" eaLnBrk="1" latinLnBrk="0" hangingPunct="1">
        <a:spcBef>
          <a:spcPct val="20000"/>
        </a:spcBef>
        <a:buClr>
          <a:schemeClr val="bg2"/>
        </a:buClr>
        <a:buFont typeface="Wingdings" charset="2"/>
        <a:buChar char="§"/>
        <a:defRPr sz="1400" kern="1200">
          <a:solidFill>
            <a:schemeClr val="accent3">
              <a:lumMod val="50000"/>
            </a:schemeClr>
          </a:solidFill>
          <a:latin typeface="+mn-lt"/>
          <a:ea typeface="+mn-ea"/>
          <a:cs typeface="+mn-cs"/>
        </a:defRPr>
      </a:lvl4pPr>
      <a:lvl5pPr marL="1143000" indent="-182880" algn="l" defTabSz="914400" rtl="0" eaLnBrk="1" latinLnBrk="0" hangingPunct="1">
        <a:spcBef>
          <a:spcPct val="20000"/>
        </a:spcBef>
        <a:buClr>
          <a:schemeClr val="bg2"/>
        </a:buClr>
        <a:buFont typeface="Wingdings" charset="2"/>
        <a:buChar char="§"/>
        <a:defRPr sz="1400" kern="1200">
          <a:solidFill>
            <a:schemeClr val="accent3">
              <a:lumMod val="50000"/>
            </a:schemeClr>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338E10-12B9-40FE-B8AB-8B8AFAB5AF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F7E78C-CAF4-4E3B-8322-93E7B2E4CA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3D30E-69EC-41D5-AAAB-2207F1FB20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178F32-6F0C-48C8-B5B9-FD6B72120A70}" type="datetimeFigureOut">
              <a:rPr lang="en-US" smtClean="0"/>
              <a:t>7/23/2023</a:t>
            </a:fld>
            <a:endParaRPr lang="en-US"/>
          </a:p>
        </p:txBody>
      </p:sp>
      <p:sp>
        <p:nvSpPr>
          <p:cNvPr id="5" name="Footer Placeholder 4">
            <a:extLst>
              <a:ext uri="{FF2B5EF4-FFF2-40B4-BE49-F238E27FC236}">
                <a16:creationId xmlns:a16="http://schemas.microsoft.com/office/drawing/2014/main" id="{983A281A-51DB-4A80-84B0-1F69EFB704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43D400-6AAB-4CB9-A817-80C746C6C4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24C68-FD12-4AB2-9CD6-1BAC83A11A98}" type="slidenum">
              <a:rPr lang="en-US" smtClean="0"/>
              <a:t>‹#›</a:t>
            </a:fld>
            <a:endParaRPr lang="en-US"/>
          </a:p>
        </p:txBody>
      </p:sp>
    </p:spTree>
    <p:extLst>
      <p:ext uri="{BB962C8B-B14F-4D97-AF65-F5344CB8AC3E}">
        <p14:creationId xmlns:p14="http://schemas.microsoft.com/office/powerpoint/2010/main" val="4284334311"/>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86287" y="977058"/>
            <a:ext cx="9219424" cy="635635"/>
          </a:xfrm>
          <a:prstGeom prst="rect">
            <a:avLst/>
          </a:prstGeom>
        </p:spPr>
        <p:txBody>
          <a:bodyPr wrap="square" lIns="0" tIns="0" rIns="0" bIns="0">
            <a:spAutoFit/>
          </a:bodyPr>
          <a:lstStyle>
            <a:lvl1pPr>
              <a:defRPr sz="4000" b="0" i="0">
                <a:solidFill>
                  <a:srgbClr val="001F5F"/>
                </a:solidFill>
                <a:latin typeface="Arial"/>
                <a:cs typeface="Arial"/>
              </a:defRPr>
            </a:lvl1pPr>
          </a:lstStyle>
          <a:p>
            <a:endParaRPr/>
          </a:p>
        </p:txBody>
      </p:sp>
      <p:sp>
        <p:nvSpPr>
          <p:cNvPr id="3" name="Holder 3"/>
          <p:cNvSpPr>
            <a:spLocks noGrp="1"/>
          </p:cNvSpPr>
          <p:nvPr>
            <p:ph type="body" idx="1"/>
          </p:nvPr>
        </p:nvSpPr>
        <p:spPr>
          <a:xfrm>
            <a:off x="916938" y="1283787"/>
            <a:ext cx="1035812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1"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C4EB810C-6CA0-4320-AC9F-21E7CB9C9C2A}" type="datetime1">
              <a:rPr lang="en-US" smtClean="0"/>
              <a:t>7/23/2023</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pic>
        <p:nvPicPr>
          <p:cNvPr id="8" name="Picture 7" descr="Graphical user interface&#10;&#10;Description automatically generated with medium confidence">
            <a:extLst>
              <a:ext uri="{FF2B5EF4-FFF2-40B4-BE49-F238E27FC236}">
                <a16:creationId xmlns:a16="http://schemas.microsoft.com/office/drawing/2014/main" id="{AB1542B8-67C3-404B-0AF8-A7646B9B320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9" name="Picture 8" descr="Text, email&#10;&#10;Description automatically generated">
            <a:extLst>
              <a:ext uri="{FF2B5EF4-FFF2-40B4-BE49-F238E27FC236}">
                <a16:creationId xmlns:a16="http://schemas.microsoft.com/office/drawing/2014/main" id="{C3B7987B-9BAC-4E36-A0D8-D00093AA4197}"/>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544050" y="1"/>
            <a:ext cx="2647950" cy="898162"/>
          </a:xfrm>
          <a:prstGeom prst="rect">
            <a:avLst/>
          </a:prstGeom>
        </p:spPr>
      </p:pic>
    </p:spTree>
    <p:extLst>
      <p:ext uri="{BB962C8B-B14F-4D97-AF65-F5344CB8AC3E}">
        <p14:creationId xmlns:p14="http://schemas.microsoft.com/office/powerpoint/2010/main" val="4255981301"/>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nam10.safelinks.protection.outlook.com/?url=https%3A%2F%2Flnks.gd%2Fl%2FeyJhbGciOiJIUzI1NiJ9.eyJidWxsZXRpbl9saW5rX2lkIjoxMTcsInVyaSI6ImJwMjpjbGljayIsInVybCI6Imh0dHBzOi8vdXNkb3Quem9vbWdvdi5jb20vd2ViaW5hci9yZWdpc3Rlci9XTl9xSVJYWk1veVRlaVpoNURIckp0MUhnIiwiYnVsbGV0aW5faWQiOiIyMDIzMDYwMi43NzY2NzEyMSJ9.naYyM4KiCH9YzpidYKdr0HgV779I014FuheymBv6Oa8%2Fs%2F98137350%2Fbr%2F204164029091-l&amp;data=05%7C01%7Cvaishali.shah%40aemcorp.com%7C4f163750551f49fe5d0e08db6b5fc0cc%7C7a41925ef6974f7cbec30470887ac752%7C0%7C0%7C638221831264994788%7CUnknown%7CTWFpbGZsb3d8eyJWIjoiMC4wLjAwMDAiLCJQIjoiV2luMzIiLCJBTiI6Ik1haWwiLCJXVCI6Mn0%3D%7C3000%7C%7C%7C&amp;sdata=vNJrMuHb6oy8uwCjSASTeot8gSbjj39tM503Do%2Bvtuo%3D&amp;reserved=0"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hyperlink" Target="https://usdot.zoomgov.com/webinar/register/WN_d86OSicpTPqUz7QVcgX8uQ" TargetMode="External"/><Relationship Id="rId4" Type="http://schemas.openxmlformats.org/officeDocument/2006/relationships/hyperlink" Target="https://nam10.safelinks.protection.outlook.com/?url=https%3A%2F%2Flnks.gd%2Fl%2FeyJhbGciOiJIUzI1NiJ9.eyJidWxsZXRpbl9saW5rX2lkIjoxMTgsInVyaSI6ImJwMjpjbGljayIsInVybCI6Imh0dHBzOi8vdXNkb3Quem9vbWdvdi5jb20vd2ViaW5hci9yZWdpc3Rlci9XTl9RUmd1NzBtUlRZUzJCdF9QNmpPMVh3IiwiYnVsbGV0aW5faWQiOiIyMDIzMDYwMi43NzY2NzEyMSJ9.6zC4Xalf2rzajQ84BkPhjeTooUQxv-SYdmroQk94mAA%2Fs%2F98137350%2Fbr%2F204164029091-l&amp;data=05%7C01%7Cvaishali.shah%40aemcorp.com%7C4f163750551f49fe5d0e08db6b5fc0cc%7C7a41925ef6974f7cbec30470887ac752%7C0%7C0%7C638221831264994788%7CUnknown%7CTWFpbGZsb3d8eyJWIjoiMC4wLjAwMDAiLCJQIjoiV2luMzIiLCJBTiI6Ik1haWwiLCJXVCI6Mn0%3D%7C3000%7C%7C%7C&amp;sdata=yzbTRrAG5FxClPooT6cuLKICAqCW73phiuvl82kJMOk%3D&amp;reserved=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85.xml"/><Relationship Id="rId5" Type="http://schemas.openxmlformats.org/officeDocument/2006/relationships/image" Target="../media/image34.png"/><Relationship Id="rId4" Type="http://schemas.openxmlformats.org/officeDocument/2006/relationships/hyperlink" Target="https://www.pcb.its.dot.g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63.xml"/><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pcb.its.dot.gov/t3_pdh_policy.aspx" TargetMode="External"/><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63.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6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85.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2.wdp"/><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3" Type="http://schemas.openxmlformats.org/officeDocument/2006/relationships/hyperlink" Target="https://www.sfcityattorney.org/2020/03/13/cpuc-follows-san-franciscos-urging-to-make-uber-lyft-data-public/"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microsoft.com/office/2007/relationships/hdphoto" Target="../media/hdphoto5.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1.xml"/><Relationship Id="rId1" Type="http://schemas.openxmlformats.org/officeDocument/2006/relationships/slideLayout" Target="../slideLayouts/slideLayout5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54.xml"/><Relationship Id="rId16" Type="http://schemas.openxmlformats.org/officeDocument/2006/relationships/diagramColors" Target="../diagrams/colors4.xml"/><Relationship Id="rId1" Type="http://schemas.openxmlformats.org/officeDocument/2006/relationships/slideLayout" Target="../slideLayouts/slideLayout5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8.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0.xml"/><Relationship Id="rId1" Type="http://schemas.openxmlformats.org/officeDocument/2006/relationships/slideLayout" Target="../slideLayouts/slideLayout5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58.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58.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58.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58.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58.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58.xml"/></Relationships>
</file>

<file path=ppt/slides/_rels/slide6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8.xml"/><Relationship Id="rId1" Type="http://schemas.openxmlformats.org/officeDocument/2006/relationships/slideLayout" Target="../slideLayouts/slideLayout62.xml"/></Relationships>
</file>

<file path=ppt/slides/_rels/slide6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9.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2.xml"/></Relationships>
</file>

<file path=ppt/slides/_rels/slide71.xml.rels><?xml version="1.0" encoding="UTF-8" standalone="yes"?>
<Relationships xmlns="http://schemas.openxmlformats.org/package/2006/relationships"><Relationship Id="rId2" Type="http://schemas.openxmlformats.org/officeDocument/2006/relationships/hyperlink" Target="mailto:Chris.Lambert@ky.gov" TargetMode="External"/><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8" Type="http://schemas.openxmlformats.org/officeDocument/2006/relationships/hyperlink" Target="bit.ly/CS4Ops" TargetMode="External"/><Relationship Id="rId3" Type="http://schemas.openxmlformats.org/officeDocument/2006/relationships/hyperlink" Target="https://transportationops.org/edc5/adventures-crowdsourcing-webinar-series" TargetMode="External"/><Relationship Id="rId7"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hyperlink" Target="https://bit.ly/3xGGPjA" TargetMode="External"/><Relationship Id="rId5" Type="http://schemas.openxmlformats.org/officeDocument/2006/relationships/hyperlink" Target="https://tetcoalition.org/projects/vpp-marketplace/" TargetMode="External"/><Relationship Id="rId4" Type="http://schemas.openxmlformats.org/officeDocument/2006/relationships/hyperlink" Target="https://github.com/lakecountypassage/WazeTravelTimesPoller" TargetMode="External"/></Relationships>
</file>

<file path=ppt/slides/_rels/slide7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transportationops.org/edc6/adventures-crowdsourcing-webinar-series" TargetMode="External"/><Relationship Id="rId7" Type="http://schemas.openxmlformats.org/officeDocument/2006/relationships/hyperlink" Target="https://bit.ly/3xGGPjA"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www.trb.org/Main/Blurbs/180826.aspx" TargetMode="External"/><Relationship Id="rId5" Type="http://schemas.openxmlformats.org/officeDocument/2006/relationships/hyperlink" Target="https://transportationops.org/ondemand-learning/adventures-crowdsourcing-new-destinations-fhwa-edc-6-innovation" TargetMode="External"/><Relationship Id="rId4" Type="http://schemas.openxmlformats.org/officeDocument/2006/relationships/hyperlink" Target="https://transportationops.org/ondemand-learning/adventures-crowdsourcing-data-management-and-governance-better-crowdsourced-data" TargetMode="External"/><Relationship Id="rId9" Type="http://schemas.openxmlformats.org/officeDocument/2006/relationships/hyperlink" Target="bit.ly/CS4Op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mailto:ralph.volpe@dot.gov" TargetMode="External"/><Relationship Id="rId5" Type="http://schemas.openxmlformats.org/officeDocument/2006/relationships/hyperlink" Target="mailto:gregm.Jjones@dot.gov" TargetMode="External"/><Relationship Id="rId4" Type="http://schemas.openxmlformats.org/officeDocument/2006/relationships/hyperlink" Target="mailto:james.colyar@dot.gov"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www.pcb.its.dot.gov/t3_webinars.aspx" TargetMode="External"/><Relationship Id="rId2" Type="http://schemas.openxmlformats.org/officeDocument/2006/relationships/notesSlide" Target="../notesSlides/notesSlide76.xml"/><Relationship Id="rId1" Type="http://schemas.openxmlformats.org/officeDocument/2006/relationships/slideLayout" Target="../slideLayouts/slideLayout85.xml"/><Relationship Id="rId4" Type="http://schemas.openxmlformats.org/officeDocument/2006/relationships/hyperlink" Target="https://www.pcb.its.dot.gov/t3_archives.aspx"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mailto:T3@dot.gov" TargetMode="External"/><Relationship Id="rId2" Type="http://schemas.openxmlformats.org/officeDocument/2006/relationships/notesSlide" Target="../notesSlides/notesSlide77.xml"/><Relationship Id="rId1" Type="http://schemas.openxmlformats.org/officeDocument/2006/relationships/slideLayout" Target="../slideLayouts/slideLayout85.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hyperlink" Target="http://www.fhwa.dot.gov/innovation/everydaycount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9886-E323-D341-BFE2-B367FA362534}"/>
              </a:ext>
            </a:extLst>
          </p:cNvPr>
          <p:cNvSpPr>
            <a:spLocks noGrp="1"/>
          </p:cNvSpPr>
          <p:nvPr>
            <p:ph type="ctrTitle"/>
          </p:nvPr>
        </p:nvSpPr>
        <p:spPr>
          <a:xfrm>
            <a:off x="593678" y="1392713"/>
            <a:ext cx="11004644" cy="609398"/>
          </a:xfrm>
        </p:spPr>
        <p:txBody>
          <a:bodyPr/>
          <a:lstStyle/>
          <a:p>
            <a:pPr algn="ctr"/>
            <a:r>
              <a:rPr lang="en-US" dirty="0"/>
              <a:t>Talking Transportation Technology (T3) Webinars</a:t>
            </a:r>
          </a:p>
        </p:txBody>
      </p:sp>
      <p:sp>
        <p:nvSpPr>
          <p:cNvPr id="4" name="object 7">
            <a:extLst>
              <a:ext uri="{FF2B5EF4-FFF2-40B4-BE49-F238E27FC236}">
                <a16:creationId xmlns:a16="http://schemas.microsoft.com/office/drawing/2014/main" id="{B8669F83-DE28-2507-F3A0-1EB4DAC255AC}"/>
              </a:ext>
            </a:extLst>
          </p:cNvPr>
          <p:cNvSpPr txBox="1"/>
          <p:nvPr/>
        </p:nvSpPr>
        <p:spPr>
          <a:xfrm>
            <a:off x="351267" y="3807910"/>
            <a:ext cx="11489465" cy="2135838"/>
          </a:xfrm>
          <a:prstGeom prst="rect">
            <a:avLst/>
          </a:prstGeom>
        </p:spPr>
        <p:txBody>
          <a:bodyPr vert="horz" wrap="square" lIns="0" tIns="12062" rIns="0" bIns="0" rtlCol="0">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3800" b="1" i="1" u="none" strike="noStrike" kern="1200" cap="none" spc="0" normalizeH="0" baseline="0" noProof="0" dirty="0">
                <a:ln>
                  <a:noFill/>
                </a:ln>
                <a:solidFill>
                  <a:srgbClr val="FFC000"/>
                </a:solidFill>
                <a:effectLst/>
                <a:uLnTx/>
                <a:uFillTx/>
                <a:latin typeface="Century Gothic"/>
                <a:ea typeface="+mn-ea"/>
                <a:cs typeface="Arial"/>
              </a:rPr>
              <a:t>Data Sources and Management</a:t>
            </a:r>
            <a:br>
              <a:rPr kumimoji="0" lang="en-US" sz="4400" b="1" i="1" u="none" strike="noStrike" kern="1200" cap="none" spc="0" normalizeH="0" baseline="0" noProof="0" dirty="0">
                <a:ln>
                  <a:noFill/>
                </a:ln>
                <a:solidFill>
                  <a:srgbClr val="FFC000"/>
                </a:solidFill>
                <a:effectLst/>
                <a:uLnTx/>
                <a:uFillTx/>
                <a:latin typeface="Century Gothic"/>
                <a:ea typeface="+mn-ea"/>
                <a:cs typeface="Arial"/>
              </a:rPr>
            </a:br>
            <a:r>
              <a:rPr kumimoji="0" lang="en-US" sz="2800" b="1" i="1" u="none" strike="noStrike" kern="1200" cap="none" spc="0" normalizeH="0" baseline="0" noProof="0" dirty="0">
                <a:ln>
                  <a:noFill/>
                </a:ln>
                <a:solidFill>
                  <a:prstClr val="black"/>
                </a:solidFill>
                <a:effectLst/>
                <a:uLnTx/>
                <a:uFillTx/>
                <a:latin typeface="Century Gothic"/>
                <a:ea typeface="+mn-ea"/>
                <a:cs typeface="Arial"/>
              </a:rPr>
              <a:t>Part 2 of 5 in the Crowdsourcing for Operations Course via Webinar</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Calibri" panose="020F0502020204030204"/>
                <a:ea typeface="+mn-ea"/>
                <a:cs typeface="+mn-cs"/>
              </a:rPr>
              <a:t>Course developed by the Federal Highway Administration (FHWA) Every Day Counts (EDC) </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Calibri" panose="020F0502020204030204"/>
                <a:ea typeface="+mn-ea"/>
                <a:cs typeface="+mn-cs"/>
              </a:rPr>
              <a:t>Crowdsourcing for Operations</a:t>
            </a:r>
            <a:endPar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Calibri" panose="020F0502020204030204"/>
                <a:ea typeface="+mn-ea"/>
                <a:cs typeface="+mn-cs"/>
              </a:rPr>
              <a:t>Tuesday, June 20, 2023 – 1:00PM ET</a:t>
            </a:r>
            <a:endParaRPr kumimoji="0" sz="2400" b="1" i="0" u="none" strike="noStrike" kern="0" cap="none" spc="0" normalizeH="0" baseline="0" noProof="0" dirty="0">
              <a:ln>
                <a:noFill/>
              </a:ln>
              <a:solidFill>
                <a:sysClr val="windowText" lastClr="000000"/>
              </a:solidFill>
              <a:effectLst/>
              <a:uLnTx/>
              <a:uFillTx/>
              <a:latin typeface="Avenir Book" panose="02000503020000020003" pitchFamily="2" charset="0"/>
              <a:ea typeface="+mn-ea"/>
              <a:cs typeface="Arial"/>
            </a:endParaRPr>
          </a:p>
        </p:txBody>
      </p:sp>
      <p:pic>
        <p:nvPicPr>
          <p:cNvPr id="8" name="Picture 7" descr="Text, email&#10;&#10;Description automatically generated">
            <a:extLst>
              <a:ext uri="{FF2B5EF4-FFF2-40B4-BE49-F238E27FC236}">
                <a16:creationId xmlns:a16="http://schemas.microsoft.com/office/drawing/2014/main" id="{8AAC3E65-4161-4E81-BDDD-5A0859D042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1739" y="2002111"/>
            <a:ext cx="4588522" cy="1556388"/>
          </a:xfrm>
          <a:prstGeom prst="rect">
            <a:avLst/>
          </a:prstGeom>
        </p:spPr>
      </p:pic>
    </p:spTree>
    <p:extLst>
      <p:ext uri="{BB962C8B-B14F-4D97-AF65-F5344CB8AC3E}">
        <p14:creationId xmlns:p14="http://schemas.microsoft.com/office/powerpoint/2010/main" val="1179082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E290-8CE6-49C0-B671-6DA7C00C170D}"/>
              </a:ext>
            </a:extLst>
          </p:cNvPr>
          <p:cNvSpPr>
            <a:spLocks noGrp="1"/>
          </p:cNvSpPr>
          <p:nvPr>
            <p:ph type="title"/>
          </p:nvPr>
        </p:nvSpPr>
        <p:spPr/>
        <p:txBody>
          <a:bodyPr>
            <a:noAutofit/>
          </a:bodyPr>
          <a:lstStyle/>
          <a:p>
            <a:pPr>
              <a:lnSpc>
                <a:spcPct val="100000"/>
              </a:lnSpc>
            </a:pPr>
            <a:r>
              <a:rPr lang="en-US" sz="4000" dirty="0">
                <a:ea typeface="+mn-ea"/>
              </a:rPr>
              <a:t>EDC-6: Deeper Crowdsourcing Roots </a:t>
            </a:r>
            <a:br>
              <a:rPr lang="en-US" sz="4000" dirty="0">
                <a:ea typeface="+mn-ea"/>
              </a:rPr>
            </a:br>
            <a:r>
              <a:rPr lang="en-US" sz="4000" dirty="0">
                <a:ea typeface="+mn-ea"/>
              </a:rPr>
              <a:t>for a Bountiful Suite of Benefits</a:t>
            </a:r>
          </a:p>
        </p:txBody>
      </p:sp>
      <p:sp>
        <p:nvSpPr>
          <p:cNvPr id="9" name="Content Placeholder 5">
            <a:extLst>
              <a:ext uri="{FF2B5EF4-FFF2-40B4-BE49-F238E27FC236}">
                <a16:creationId xmlns:a16="http://schemas.microsoft.com/office/drawing/2014/main" id="{239FD006-5549-4FA8-B5A9-C574AE79EC68}"/>
              </a:ext>
            </a:extLst>
          </p:cNvPr>
          <p:cNvSpPr txBox="1">
            <a:spLocks/>
          </p:cNvSpPr>
          <p:nvPr/>
        </p:nvSpPr>
        <p:spPr>
          <a:xfrm>
            <a:off x="599459" y="2418480"/>
            <a:ext cx="3251557" cy="3218085"/>
          </a:xfrm>
          <a:prstGeom prst="rect">
            <a:avLst/>
          </a:prstGeom>
        </p:spPr>
        <p:txBody>
          <a:bodyPr vert="horz" lIns="91440" tIns="45720" rIns="91440" bIns="45720" rtlCol="0">
            <a:noAutofit/>
          </a:bodyPr>
          <a:lstStyle>
            <a:defPPr>
              <a:defRPr lang="en-US"/>
            </a:defPPr>
            <a:lvl1pPr indent="0" defTabSz="257169">
              <a:spcBef>
                <a:spcPct val="20000"/>
              </a:spcBef>
              <a:buFontTx/>
              <a:buNone/>
              <a:defRPr sz="2000" b="1">
                <a:solidFill>
                  <a:srgbClr val="0070C0"/>
                </a:solidFill>
                <a:latin typeface="Century Gothic"/>
                <a:cs typeface="Century Gothic"/>
              </a:defRPr>
            </a:lvl1pPr>
            <a:lvl2pPr marL="341313" indent="-230188" defTabSz="257169">
              <a:spcBef>
                <a:spcPct val="20000"/>
              </a:spcBef>
              <a:buFont typeface="Arial" panose="020B0604020202020204" pitchFamily="34" charset="0"/>
              <a:buChar char="•"/>
              <a:defRPr>
                <a:latin typeface="Century Gothic"/>
                <a:cs typeface="Century Gothic"/>
              </a:defRPr>
            </a:lvl2pPr>
            <a:lvl3pPr marL="684213" indent="-222250" defTabSz="257169">
              <a:spcBef>
                <a:spcPct val="20000"/>
              </a:spcBef>
              <a:buFont typeface="Wingdings" panose="05000000000000000000" pitchFamily="2" charset="2"/>
              <a:buChar char="§"/>
              <a:defRPr sz="1600">
                <a:latin typeface="Century Gothic"/>
                <a:cs typeface="Century Gothic"/>
              </a:defRPr>
            </a:lvl3pPr>
            <a:lvl4pPr marL="900090" indent="-128585" defTabSz="257169">
              <a:spcBef>
                <a:spcPct val="20000"/>
              </a:spcBef>
              <a:buFont typeface="Arial"/>
              <a:buChar char="–"/>
              <a:defRPr sz="1125">
                <a:latin typeface="Century Gothic"/>
                <a:cs typeface="Century Gothic"/>
              </a:defRPr>
            </a:lvl4pPr>
            <a:lvl5pPr marL="1157259" indent="-128585" defTabSz="257169">
              <a:spcBef>
                <a:spcPct val="20000"/>
              </a:spcBef>
              <a:buFont typeface="Arial"/>
              <a:buChar char="»"/>
              <a:defRPr sz="1125">
                <a:latin typeface="Century Gothic"/>
                <a:cs typeface="Century Gothic"/>
              </a:defRPr>
            </a:lvl5pPr>
            <a:lvl6pPr marL="1414427" indent="-128585" defTabSz="257169">
              <a:spcBef>
                <a:spcPct val="20000"/>
              </a:spcBef>
              <a:buFont typeface="Arial"/>
              <a:buChar char="•"/>
              <a:defRPr sz="1125"/>
            </a:lvl6pPr>
            <a:lvl7pPr marL="1671596" indent="-128585" defTabSz="257169">
              <a:spcBef>
                <a:spcPct val="20000"/>
              </a:spcBef>
              <a:buFont typeface="Arial"/>
              <a:buChar char="•"/>
              <a:defRPr sz="1125"/>
            </a:lvl7pPr>
            <a:lvl8pPr marL="1928765" indent="-128585" defTabSz="257169">
              <a:spcBef>
                <a:spcPct val="20000"/>
              </a:spcBef>
              <a:buFont typeface="Arial"/>
              <a:buChar char="•"/>
              <a:defRPr sz="1125"/>
            </a:lvl8pPr>
            <a:lvl9pPr marL="2185933" indent="-128585" defTabSz="257169">
              <a:spcBef>
                <a:spcPct val="20000"/>
              </a:spcBef>
              <a:buFont typeface="Arial"/>
              <a:buChar char="•"/>
              <a:defRPr sz="1125"/>
            </a:lvl9pPr>
          </a:lstStyle>
          <a:p>
            <a:pPr algn="r"/>
            <a:r>
              <a:rPr lang="en-US" sz="2400" dirty="0">
                <a:solidFill>
                  <a:schemeClr val="bg1"/>
                </a:solidFill>
              </a:rPr>
              <a:t>Adding data sources and applications</a:t>
            </a:r>
          </a:p>
          <a:p>
            <a:pPr algn="r"/>
            <a:endParaRPr lang="en-US" sz="2400" dirty="0">
              <a:solidFill>
                <a:schemeClr val="bg1"/>
              </a:solidFill>
            </a:endParaRPr>
          </a:p>
          <a:p>
            <a:pPr algn="r"/>
            <a:r>
              <a:rPr lang="en-US" sz="2400" b="1" dirty="0">
                <a:solidFill>
                  <a:schemeClr val="bg1"/>
                </a:solidFill>
              </a:rPr>
              <a:t>Improving data management</a:t>
            </a:r>
          </a:p>
        </p:txBody>
      </p:sp>
      <p:sp>
        <p:nvSpPr>
          <p:cNvPr id="12" name="Content Placeholder 5">
            <a:extLst>
              <a:ext uri="{FF2B5EF4-FFF2-40B4-BE49-F238E27FC236}">
                <a16:creationId xmlns:a16="http://schemas.microsoft.com/office/drawing/2014/main" id="{AB2E3E04-B455-46A2-B4FC-FF03CCAFA90D}"/>
              </a:ext>
            </a:extLst>
          </p:cNvPr>
          <p:cNvSpPr txBox="1">
            <a:spLocks/>
          </p:cNvSpPr>
          <p:nvPr/>
        </p:nvSpPr>
        <p:spPr>
          <a:xfrm>
            <a:off x="8340984" y="2418480"/>
            <a:ext cx="3012816" cy="3218085"/>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r>
              <a:rPr lang="en-US" sz="2400" b="1" dirty="0">
                <a:solidFill>
                  <a:schemeClr val="bg1"/>
                </a:solidFill>
              </a:rPr>
              <a:t>Improving archived data usage</a:t>
            </a:r>
          </a:p>
          <a:p>
            <a:endParaRPr lang="en-US" sz="2400" b="1" dirty="0">
              <a:solidFill>
                <a:schemeClr val="bg1"/>
              </a:solidFill>
            </a:endParaRPr>
          </a:p>
          <a:p>
            <a:r>
              <a:rPr lang="en-US" sz="2400" b="1" dirty="0">
                <a:solidFill>
                  <a:schemeClr val="bg1"/>
                </a:solidFill>
              </a:rPr>
              <a:t>Sharing and integrating data</a:t>
            </a:r>
          </a:p>
        </p:txBody>
      </p:sp>
      <p:pic>
        <p:nvPicPr>
          <p:cNvPr id="10" name="Picture 9">
            <a:extLst>
              <a:ext uri="{FF2B5EF4-FFF2-40B4-BE49-F238E27FC236}">
                <a16:creationId xmlns:a16="http://schemas.microsoft.com/office/drawing/2014/main" id="{163102B1-6501-8C59-F2DA-E61709AAA6B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62194" y="2070831"/>
            <a:ext cx="3667612" cy="3565734"/>
          </a:xfrm>
          <a:prstGeom prst="rect">
            <a:avLst/>
          </a:prstGeom>
        </p:spPr>
      </p:pic>
      <p:sp>
        <p:nvSpPr>
          <p:cNvPr id="5" name="TextBox 4">
            <a:extLst>
              <a:ext uri="{FF2B5EF4-FFF2-40B4-BE49-F238E27FC236}">
                <a16:creationId xmlns:a16="http://schemas.microsoft.com/office/drawing/2014/main" id="{D70B8ECA-B778-C56E-4561-B42E09B2AF85}"/>
              </a:ext>
            </a:extLst>
          </p:cNvPr>
          <p:cNvSpPr txBox="1"/>
          <p:nvPr/>
        </p:nvSpPr>
        <p:spPr>
          <a:xfrm>
            <a:off x="6442206" y="5636565"/>
            <a:ext cx="1576394" cy="369332"/>
          </a:xfrm>
          <a:prstGeom prst="rect">
            <a:avLst/>
          </a:prstGeom>
          <a:noFill/>
        </p:spPr>
        <p:txBody>
          <a:bodyPr wrap="none" rtlCol="0">
            <a:spAutoFit/>
          </a:bodyPr>
          <a:lstStyle/>
          <a:p>
            <a:r>
              <a:rPr lang="en-US" dirty="0">
                <a:solidFill>
                  <a:schemeClr val="bg1"/>
                </a:solidFill>
              </a:rPr>
              <a:t>Source: FHWA.</a:t>
            </a:r>
          </a:p>
        </p:txBody>
      </p:sp>
      <p:sp>
        <p:nvSpPr>
          <p:cNvPr id="6" name="Slide Number Placeholder 1">
            <a:extLst>
              <a:ext uri="{FF2B5EF4-FFF2-40B4-BE49-F238E27FC236}">
                <a16:creationId xmlns:a16="http://schemas.microsoft.com/office/drawing/2014/main" id="{A1FDB6A7-FE3C-9F03-F61D-6C47FC5A869C}"/>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10</a:t>
            </a:fld>
            <a:endParaRPr lang="en-US" dirty="0">
              <a:solidFill>
                <a:schemeClr val="tx1"/>
              </a:solidFill>
            </a:endParaRPr>
          </a:p>
        </p:txBody>
      </p:sp>
    </p:spTree>
    <p:extLst>
      <p:ext uri="{BB962C8B-B14F-4D97-AF65-F5344CB8AC3E}">
        <p14:creationId xmlns:p14="http://schemas.microsoft.com/office/powerpoint/2010/main" val="207187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718C06-4EC1-4D59-BFDF-8798E53AFA2D}"/>
              </a:ext>
            </a:extLst>
          </p:cNvPr>
          <p:cNvSpPr>
            <a:spLocks noGrp="1"/>
          </p:cNvSpPr>
          <p:nvPr>
            <p:ph type="title"/>
          </p:nvPr>
        </p:nvSpPr>
        <p:spPr>
          <a:xfrm>
            <a:off x="601362" y="365125"/>
            <a:ext cx="10515600" cy="1325563"/>
          </a:xfrm>
        </p:spPr>
        <p:txBody>
          <a:bodyPr/>
          <a:lstStyle/>
          <a:p>
            <a:r>
              <a:rPr lang="en-US" dirty="0">
                <a:latin typeface="Arial"/>
                <a:cs typeface="Arial"/>
              </a:rPr>
              <a:t>Crowdsourcing Course</a:t>
            </a:r>
            <a:r>
              <a:rPr lang="en-US" strike="sngStrike" dirty="0">
                <a:latin typeface="Arial"/>
                <a:cs typeface="Arial"/>
              </a:rPr>
              <a:t> </a:t>
            </a:r>
            <a:r>
              <a:rPr lang="en-US" dirty="0">
                <a:latin typeface="Arial"/>
                <a:cs typeface="Arial"/>
              </a:rPr>
              <a:t>in</a:t>
            </a:r>
            <a:r>
              <a:rPr lang="en-US" strike="sngStrike" dirty="0">
                <a:latin typeface="Arial"/>
                <a:cs typeface="Arial"/>
              </a:rPr>
              <a:t> </a:t>
            </a:r>
            <a:r>
              <a:rPr lang="en-US" dirty="0">
                <a:latin typeface="Arial"/>
                <a:cs typeface="Arial"/>
              </a:rPr>
              <a:t>a</a:t>
            </a:r>
            <a:r>
              <a:rPr lang="en-US" strike="sngStrike" dirty="0">
                <a:latin typeface="Arial"/>
                <a:cs typeface="Arial"/>
              </a:rPr>
              <a:t> </a:t>
            </a:r>
            <a:r>
              <a:rPr lang="en-US" dirty="0">
                <a:latin typeface="Arial"/>
                <a:cs typeface="Arial"/>
              </a:rPr>
              <a:t>Box</a:t>
            </a:r>
            <a:endParaRPr lang="en-US" strike="sngStrike" dirty="0">
              <a:solidFill>
                <a:srgbClr val="FF0000"/>
              </a:solidFill>
              <a:latin typeface="Arial"/>
              <a:cs typeface="Arial"/>
            </a:endParaRPr>
          </a:p>
        </p:txBody>
      </p:sp>
      <p:sp>
        <p:nvSpPr>
          <p:cNvPr id="3" name="Content Placeholder 2">
            <a:extLst>
              <a:ext uri="{FF2B5EF4-FFF2-40B4-BE49-F238E27FC236}">
                <a16:creationId xmlns:a16="http://schemas.microsoft.com/office/drawing/2014/main" id="{2BBC4133-055B-40A2-80BC-3D24D0BDCCC0}"/>
              </a:ext>
            </a:extLst>
          </p:cNvPr>
          <p:cNvSpPr>
            <a:spLocks noGrp="1"/>
          </p:cNvSpPr>
          <p:nvPr>
            <p:ph idx="1"/>
          </p:nvPr>
        </p:nvSpPr>
        <p:spPr>
          <a:xfrm>
            <a:off x="601362" y="1825625"/>
            <a:ext cx="10752438" cy="4346575"/>
          </a:xfrm>
        </p:spPr>
        <p:txBody>
          <a:bodyPr>
            <a:noAutofit/>
          </a:bodyPr>
          <a:lstStyle/>
          <a:p>
            <a:pPr marL="0" indent="0" fontAlgn="base">
              <a:lnSpc>
                <a:spcPct val="100000"/>
              </a:lnSpc>
              <a:spcBef>
                <a:spcPts val="1200"/>
              </a:spcBef>
              <a:buFont typeface="Arial" panose="020B0604020202020204" pitchFamily="34" charset="0"/>
              <a:buNone/>
            </a:pPr>
            <a:r>
              <a:rPr lang="en-US" sz="2400" b="1" dirty="0"/>
              <a:t>Course Goals:</a:t>
            </a:r>
          </a:p>
          <a:p>
            <a:pPr marL="342900" indent="-342900" fontAlgn="base">
              <a:lnSpc>
                <a:spcPct val="100000"/>
              </a:lnSpc>
              <a:spcBef>
                <a:spcPts val="1200"/>
              </a:spcBef>
              <a:buFont typeface="Wingdings" panose="05000000000000000000" pitchFamily="2" charset="2"/>
              <a:buChar char="§"/>
              <a:tabLst>
                <a:tab pos="5948363" algn="l"/>
              </a:tabLst>
            </a:pPr>
            <a:r>
              <a:rPr lang="en-US" sz="2200" dirty="0"/>
              <a:t>Broaden understanding and knowledge about how crowdsourced data can improve transportation operations</a:t>
            </a:r>
            <a:endParaRPr lang="en-US" sz="2200" strike="sngStrike" dirty="0">
              <a:solidFill>
                <a:srgbClr val="FF0000"/>
              </a:solidFill>
            </a:endParaRPr>
          </a:p>
          <a:p>
            <a:pPr marL="342900" indent="-342900" fontAlgn="base">
              <a:lnSpc>
                <a:spcPct val="100000"/>
              </a:lnSpc>
              <a:spcBef>
                <a:spcPts val="1200"/>
              </a:spcBef>
              <a:buFont typeface="Wingdings" panose="05000000000000000000" pitchFamily="2" charset="2"/>
              <a:buChar char="§"/>
              <a:tabLst>
                <a:tab pos="10398125" algn="l"/>
              </a:tabLst>
            </a:pPr>
            <a:r>
              <a:rPr lang="en-US" sz="2200" dirty="0"/>
              <a:t>Help participants consider whether specific 	 applications of crowdsourcing may meet their 	 organizations’ needs</a:t>
            </a:r>
            <a:endParaRPr lang="en-US" sz="2200" strike="sngStrike" dirty="0">
              <a:solidFill>
                <a:srgbClr val="FF0000"/>
              </a:solidFill>
            </a:endParaRPr>
          </a:p>
          <a:p>
            <a:pPr marL="0" indent="0" fontAlgn="base">
              <a:lnSpc>
                <a:spcPct val="100000"/>
              </a:lnSpc>
              <a:spcBef>
                <a:spcPts val="1200"/>
              </a:spcBef>
              <a:buNone/>
            </a:pPr>
            <a:r>
              <a:rPr lang="en-US" sz="2400" b="1" dirty="0"/>
              <a:t>Course Tools:</a:t>
            </a:r>
          </a:p>
          <a:p>
            <a:pPr marL="342900" indent="-342900" fontAlgn="base">
              <a:lnSpc>
                <a:spcPct val="100000"/>
              </a:lnSpc>
              <a:spcBef>
                <a:spcPts val="600"/>
              </a:spcBef>
              <a:buFont typeface="Wingdings" panose="05000000000000000000" pitchFamily="2" charset="2"/>
              <a:buChar char="§"/>
            </a:pPr>
            <a:r>
              <a:rPr lang="en-US" sz="2200" dirty="0"/>
              <a:t>Editable instructor templates</a:t>
            </a:r>
          </a:p>
          <a:p>
            <a:pPr marL="342900" indent="-342900" fontAlgn="base">
              <a:lnSpc>
                <a:spcPct val="100000"/>
              </a:lnSpc>
              <a:spcBef>
                <a:spcPts val="600"/>
              </a:spcBef>
              <a:buFont typeface="Wingdings" panose="05000000000000000000" pitchFamily="2" charset="2"/>
              <a:buChar char="§"/>
            </a:pPr>
            <a:r>
              <a:rPr lang="en-US" sz="2200" dirty="0"/>
              <a:t>Instructor materials</a:t>
            </a:r>
          </a:p>
        </p:txBody>
      </p:sp>
      <p:pic>
        <p:nvPicPr>
          <p:cNvPr id="2050" name="Picture 2">
            <a:extLst>
              <a:ext uri="{FF2B5EF4-FFF2-40B4-BE49-F238E27FC236}">
                <a16:creationId xmlns:a16="http://schemas.microsoft.com/office/drawing/2014/main" id="{5F2766F9-90ED-45A9-BD6B-F56EFD58C4DA}"/>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01513" y="3081733"/>
            <a:ext cx="3609487" cy="26709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8">
            <a:extLst>
              <a:ext uri="{FF2B5EF4-FFF2-40B4-BE49-F238E27FC236}">
                <a16:creationId xmlns:a16="http://schemas.microsoft.com/office/drawing/2014/main" id="{A79CA3DB-12C3-4DFC-B2B3-F28E379ACD80}"/>
              </a:ext>
            </a:extLst>
          </p:cNvPr>
          <p:cNvSpPr txBox="1"/>
          <p:nvPr/>
        </p:nvSpPr>
        <p:spPr>
          <a:xfrm>
            <a:off x="10425270" y="5752730"/>
            <a:ext cx="1385730"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Source: Pixabay.</a:t>
            </a:r>
          </a:p>
        </p:txBody>
      </p:sp>
      <p:sp>
        <p:nvSpPr>
          <p:cNvPr id="9" name="TextBox 8">
            <a:extLst>
              <a:ext uri="{FF2B5EF4-FFF2-40B4-BE49-F238E27FC236}">
                <a16:creationId xmlns:a16="http://schemas.microsoft.com/office/drawing/2014/main" id="{390DC5A3-64B3-FA04-FF2F-72AF25F09462}"/>
              </a:ext>
            </a:extLst>
          </p:cNvPr>
          <p:cNvSpPr txBox="1"/>
          <p:nvPr/>
        </p:nvSpPr>
        <p:spPr>
          <a:xfrm>
            <a:off x="4739608" y="4764269"/>
            <a:ext cx="6096000" cy="846386"/>
          </a:xfrm>
          <a:prstGeom prst="rect">
            <a:avLst/>
          </a:prstGeom>
          <a:noFill/>
        </p:spPr>
        <p:txBody>
          <a:bodyPr wrap="square">
            <a:spAutoFit/>
          </a:bodyPr>
          <a:lstStyle/>
          <a:p>
            <a:pPr marL="342900" marR="0" lvl="0" indent="-342900" algn="l" defTabSz="914400" rtl="0" eaLnBrk="1" fontAlgn="base" latinLnBrk="0" hangingPunct="1">
              <a:lnSpc>
                <a:spcPct val="100000"/>
              </a:lnSpc>
              <a:spcBef>
                <a:spcPts val="6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Course slide decks</a:t>
            </a:r>
          </a:p>
          <a:p>
            <a:pPr marL="342900" marR="0" lvl="0" indent="-342900" algn="l" defTabSz="914400" rtl="0" eaLnBrk="1" fontAlgn="base" latinLnBrk="0" hangingPunct="1">
              <a:lnSpc>
                <a:spcPct val="100000"/>
              </a:lnSpc>
              <a:spcBef>
                <a:spcPts val="60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Student materials</a:t>
            </a:r>
          </a:p>
        </p:txBody>
      </p:sp>
      <p:sp>
        <p:nvSpPr>
          <p:cNvPr id="5" name="Slide Number Placeholder 1">
            <a:extLst>
              <a:ext uri="{FF2B5EF4-FFF2-40B4-BE49-F238E27FC236}">
                <a16:creationId xmlns:a16="http://schemas.microsoft.com/office/drawing/2014/main" id="{73EC1977-3A98-60BB-65B5-33CF8AFCD369}"/>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11</a:t>
            </a:fld>
            <a:endParaRPr lang="en-US" dirty="0">
              <a:solidFill>
                <a:schemeClr val="tx1"/>
              </a:solidFill>
            </a:endParaRPr>
          </a:p>
        </p:txBody>
      </p:sp>
    </p:spTree>
    <p:extLst>
      <p:ext uri="{BB962C8B-B14F-4D97-AF65-F5344CB8AC3E}">
        <p14:creationId xmlns:p14="http://schemas.microsoft.com/office/powerpoint/2010/main" val="896698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DB026-F9A1-4CA2-B3F5-56A8269357EC}"/>
              </a:ext>
            </a:extLst>
          </p:cNvPr>
          <p:cNvSpPr>
            <a:spLocks noGrp="1"/>
          </p:cNvSpPr>
          <p:nvPr>
            <p:ph type="title"/>
          </p:nvPr>
        </p:nvSpPr>
        <p:spPr/>
        <p:txBody>
          <a:bodyPr>
            <a:normAutofit/>
          </a:bodyPr>
          <a:lstStyle/>
          <a:p>
            <a:r>
              <a:rPr lang="en-US" dirty="0"/>
              <a:t>Whom Is the Course Targeting?</a:t>
            </a:r>
            <a:br>
              <a:rPr lang="en-US" dirty="0"/>
            </a:br>
            <a:r>
              <a:rPr lang="en-US" sz="3600" dirty="0">
                <a:solidFill>
                  <a:schemeClr val="accent4"/>
                </a:solidFill>
              </a:rPr>
              <a:t>Transportation Groups</a:t>
            </a:r>
          </a:p>
        </p:txBody>
      </p:sp>
      <p:sp>
        <p:nvSpPr>
          <p:cNvPr id="11" name="TextBox 10">
            <a:extLst>
              <a:ext uri="{FF2B5EF4-FFF2-40B4-BE49-F238E27FC236}">
                <a16:creationId xmlns:a16="http://schemas.microsoft.com/office/drawing/2014/main" id="{D852E5FD-52C2-4654-85CD-63DB80DF5890}"/>
              </a:ext>
            </a:extLst>
          </p:cNvPr>
          <p:cNvSpPr txBox="1"/>
          <p:nvPr/>
        </p:nvSpPr>
        <p:spPr>
          <a:xfrm>
            <a:off x="838200" y="2471046"/>
            <a:ext cx="7720346" cy="1915909"/>
          </a:xfrm>
          <a:prstGeom prst="rect">
            <a:avLst/>
          </a:prstGeom>
          <a:noFill/>
        </p:spPr>
        <p:txBody>
          <a:bodyPr wrap="square" rtlCol="0">
            <a:spAutoFit/>
          </a:bodyPr>
          <a:lstStyle/>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Traffic management centers (TMCs)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Traffic signal systems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Operations</a:t>
            </a:r>
            <a:endParaRPr lang="en-US" sz="2400" strike="sngStrike" dirty="0">
              <a:solidFill>
                <a:srgbClr val="FF0000"/>
              </a:solidFill>
              <a:latin typeface="Arial" panose="020B0604020202020204" pitchFamily="34" charset="0"/>
              <a:cs typeface="Arial" panose="020B0604020202020204" pitchFamily="34" charset="0"/>
            </a:endParaRP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Maintenance</a:t>
            </a:r>
            <a:endParaRPr lang="en-US" sz="2400" b="1"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C3C9781-D23B-68DF-6B91-1FB5DBEC8B42}"/>
              </a:ext>
            </a:extLst>
          </p:cNvPr>
          <p:cNvSpPr txBox="1"/>
          <p:nvPr/>
        </p:nvSpPr>
        <p:spPr>
          <a:xfrm>
            <a:off x="838200" y="4721037"/>
            <a:ext cx="10515599" cy="830997"/>
          </a:xfrm>
          <a:prstGeom prst="rect">
            <a:avLst/>
          </a:prstGeom>
          <a:noFill/>
        </p:spPr>
        <p:txBody>
          <a:bodyPr wrap="square">
            <a:spAutoFit/>
          </a:bodyPr>
          <a:lstStyle/>
          <a:p>
            <a:pPr marL="0" indent="0">
              <a:spcBef>
                <a:spcPts val="0"/>
              </a:spcBef>
              <a:spcAft>
                <a:spcPts val="1800"/>
              </a:spcAft>
              <a:buFont typeface="Arial" panose="020B0604020202020204" pitchFamily="34" charset="0"/>
              <a:buNone/>
            </a:pPr>
            <a:r>
              <a:rPr lang="en-US" sz="2400" b="1" dirty="0">
                <a:solidFill>
                  <a:schemeClr val="bg1"/>
                </a:solidFill>
                <a:latin typeface="Arial" panose="020B0604020202020204" pitchFamily="34" charset="0"/>
                <a:cs typeface="Arial" panose="020B0604020202020204" pitchFamily="34" charset="0"/>
              </a:rPr>
              <a:t>Consider nontraditional invitees such as policymakers, local elected officials, administrators, or other leaders.</a:t>
            </a:r>
          </a:p>
        </p:txBody>
      </p:sp>
      <p:sp>
        <p:nvSpPr>
          <p:cNvPr id="3" name="TextBox 2">
            <a:extLst>
              <a:ext uri="{FF2B5EF4-FFF2-40B4-BE49-F238E27FC236}">
                <a16:creationId xmlns:a16="http://schemas.microsoft.com/office/drawing/2014/main" id="{158707AE-FFF8-71A9-7059-A50E28ACBAA7}"/>
              </a:ext>
            </a:extLst>
          </p:cNvPr>
          <p:cNvSpPr txBox="1"/>
          <p:nvPr/>
        </p:nvSpPr>
        <p:spPr>
          <a:xfrm>
            <a:off x="6799642" y="2471046"/>
            <a:ext cx="4554158" cy="1877437"/>
          </a:xfrm>
          <a:prstGeom prst="rect">
            <a:avLst/>
          </a:prstGeom>
          <a:noFill/>
        </p:spPr>
        <p:txBody>
          <a:bodyPr wrap="square" rtlCol="0">
            <a:spAutoFit/>
          </a:bodyPr>
          <a:lstStyle/>
          <a:p>
            <a:pPr marL="342900" indent="-227013">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 </a:t>
            </a:r>
            <a:r>
              <a:rPr lang="en-US" sz="2400" dirty="0">
                <a:solidFill>
                  <a:schemeClr val="bg1"/>
                </a:solidFill>
                <a:latin typeface="Arial" panose="020B0604020202020204" pitchFamily="34" charset="0"/>
                <a:cs typeface="Arial" panose="020B0604020202020204" pitchFamily="34" charset="0"/>
              </a:rPr>
              <a:t>Public works departments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Emergency planning</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Work zone</a:t>
            </a:r>
            <a:endParaRPr lang="en-US" sz="2400" strike="sngStrike" dirty="0">
              <a:solidFill>
                <a:srgbClr val="FF0000"/>
              </a:solidFill>
              <a:latin typeface="Arial" panose="020B0604020202020204" pitchFamily="34" charset="0"/>
              <a:cs typeface="Arial" panose="020B0604020202020204" pitchFamily="34" charset="0"/>
            </a:endParaRP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Safety and planning</a:t>
            </a:r>
            <a:endParaRPr lang="en-US" sz="2400" b="1" dirty="0">
              <a:solidFill>
                <a:schemeClr val="bg1"/>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76CAE265-9FA5-A6DA-531F-92D3DF500A92}"/>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12</a:t>
            </a:fld>
            <a:endParaRPr lang="en-US" dirty="0">
              <a:solidFill>
                <a:schemeClr val="tx1"/>
              </a:solidFill>
            </a:endParaRPr>
          </a:p>
        </p:txBody>
      </p:sp>
    </p:spTree>
    <p:extLst>
      <p:ext uri="{BB962C8B-B14F-4D97-AF65-F5344CB8AC3E}">
        <p14:creationId xmlns:p14="http://schemas.microsoft.com/office/powerpoint/2010/main" val="421561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718C06-4EC1-4D59-BFDF-8798E53AFA2D}"/>
              </a:ext>
            </a:extLst>
          </p:cNvPr>
          <p:cNvSpPr>
            <a:spLocks noGrp="1"/>
          </p:cNvSpPr>
          <p:nvPr>
            <p:ph type="title"/>
          </p:nvPr>
        </p:nvSpPr>
        <p:spPr>
          <a:xfrm>
            <a:off x="359459" y="365125"/>
            <a:ext cx="10515600" cy="1325563"/>
          </a:xfrm>
        </p:spPr>
        <p:txBody>
          <a:bodyPr/>
          <a:lstStyle/>
          <a:p>
            <a:r>
              <a:rPr lang="en-US" dirty="0">
                <a:latin typeface="Arial"/>
                <a:cs typeface="Arial"/>
              </a:rPr>
              <a:t>Course Is Modular by Design</a:t>
            </a:r>
            <a:endParaRPr lang="en-US" dirty="0"/>
          </a:p>
        </p:txBody>
      </p:sp>
      <p:sp>
        <p:nvSpPr>
          <p:cNvPr id="3" name="Content Placeholder 2">
            <a:extLst>
              <a:ext uri="{FF2B5EF4-FFF2-40B4-BE49-F238E27FC236}">
                <a16:creationId xmlns:a16="http://schemas.microsoft.com/office/drawing/2014/main" id="{2BBC4133-055B-40A2-80BC-3D24D0BDCCC0}"/>
              </a:ext>
            </a:extLst>
          </p:cNvPr>
          <p:cNvSpPr>
            <a:spLocks noGrp="1"/>
          </p:cNvSpPr>
          <p:nvPr>
            <p:ph idx="1"/>
          </p:nvPr>
        </p:nvSpPr>
        <p:spPr>
          <a:xfrm>
            <a:off x="359459" y="1921464"/>
            <a:ext cx="5711914" cy="4131026"/>
          </a:xfrm>
        </p:spPr>
        <p:txBody>
          <a:bodyPr>
            <a:normAutofit/>
          </a:bodyPr>
          <a:lstStyle/>
          <a:p>
            <a:pPr marL="0" lvl="0" indent="0">
              <a:lnSpc>
                <a:spcPct val="100000"/>
              </a:lnSpc>
              <a:spcBef>
                <a:spcPts val="1200"/>
              </a:spcBef>
              <a:buNone/>
            </a:pPr>
            <a:r>
              <a:rPr lang="en-US" b="1" dirty="0">
                <a:solidFill>
                  <a:schemeClr val="accent4"/>
                </a:solidFill>
              </a:rPr>
              <a:t>5 Lessons:</a:t>
            </a:r>
            <a:endParaRPr lang="en-US" strike="sngStrike" dirty="0">
              <a:solidFill>
                <a:schemeClr val="accent4"/>
              </a:solidFill>
            </a:endParaRPr>
          </a:p>
        </p:txBody>
      </p:sp>
      <p:sp>
        <p:nvSpPr>
          <p:cNvPr id="16" name="TextBox 8">
            <a:extLst>
              <a:ext uri="{FF2B5EF4-FFF2-40B4-BE49-F238E27FC236}">
                <a16:creationId xmlns:a16="http://schemas.microsoft.com/office/drawing/2014/main" id="{F8E2E672-AD25-414D-B23F-327912C1819F}"/>
              </a:ext>
            </a:extLst>
          </p:cNvPr>
          <p:cNvSpPr txBox="1"/>
          <p:nvPr/>
        </p:nvSpPr>
        <p:spPr>
          <a:xfrm>
            <a:off x="3318933" y="5930742"/>
            <a:ext cx="2256343"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Source: Adapted from Pixabay</a:t>
            </a:r>
          </a:p>
        </p:txBody>
      </p:sp>
      <p:pic>
        <p:nvPicPr>
          <p:cNvPr id="5" name="Picture 4">
            <a:extLst>
              <a:ext uri="{FF2B5EF4-FFF2-40B4-BE49-F238E27FC236}">
                <a16:creationId xmlns:a16="http://schemas.microsoft.com/office/drawing/2014/main" id="{3BB2B1BB-F82A-A9C4-D93E-00D8CAE6698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9459" y="2455782"/>
            <a:ext cx="4984066" cy="34749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8D1C20-6B01-D531-DD47-55A6F7ED3DF7}"/>
              </a:ext>
            </a:extLst>
          </p:cNvPr>
          <p:cNvSpPr txBox="1"/>
          <p:nvPr/>
        </p:nvSpPr>
        <p:spPr>
          <a:xfrm>
            <a:off x="1962595" y="4551861"/>
            <a:ext cx="1777794" cy="461665"/>
          </a:xfrm>
          <a:prstGeom prst="rect">
            <a:avLst/>
          </a:prstGeom>
          <a:noFill/>
        </p:spPr>
        <p:txBody>
          <a:bodyPr wrap="none" rtlCol="0">
            <a:spAutoFit/>
          </a:bodyPr>
          <a:lstStyle/>
          <a:p>
            <a:r>
              <a:rPr lang="en-US" sz="2400" b="1" dirty="0">
                <a:solidFill>
                  <a:schemeClr val="bg1"/>
                </a:solidFill>
              </a:rPr>
              <a:t>Introduction</a:t>
            </a:r>
          </a:p>
        </p:txBody>
      </p:sp>
      <p:sp>
        <p:nvSpPr>
          <p:cNvPr id="8" name="TextBox 7">
            <a:extLst>
              <a:ext uri="{FF2B5EF4-FFF2-40B4-BE49-F238E27FC236}">
                <a16:creationId xmlns:a16="http://schemas.microsoft.com/office/drawing/2014/main" id="{CAEDAAA3-F8D8-0963-A3B1-4AE5B636851C}"/>
              </a:ext>
            </a:extLst>
          </p:cNvPr>
          <p:cNvSpPr txBox="1"/>
          <p:nvPr/>
        </p:nvSpPr>
        <p:spPr>
          <a:xfrm>
            <a:off x="3824616" y="2953518"/>
            <a:ext cx="1640321" cy="830997"/>
          </a:xfrm>
          <a:prstGeom prst="rect">
            <a:avLst/>
          </a:prstGeom>
          <a:noFill/>
        </p:spPr>
        <p:txBody>
          <a:bodyPr wrap="none" rtlCol="0">
            <a:spAutoFit/>
          </a:bodyPr>
          <a:lstStyle/>
          <a:p>
            <a:pPr algn="ctr"/>
            <a:r>
              <a:rPr lang="en-US" sz="2400" b="1" dirty="0">
                <a:solidFill>
                  <a:schemeClr val="bg1"/>
                </a:solidFill>
              </a:rPr>
              <a:t>Application</a:t>
            </a:r>
          </a:p>
          <a:p>
            <a:pPr algn="ctr"/>
            <a:r>
              <a:rPr lang="en-US" sz="2400" b="1" dirty="0">
                <a:solidFill>
                  <a:schemeClr val="bg1"/>
                </a:solidFill>
              </a:rPr>
              <a:t>Areas</a:t>
            </a:r>
          </a:p>
        </p:txBody>
      </p:sp>
      <p:sp>
        <p:nvSpPr>
          <p:cNvPr id="9" name="TextBox 8">
            <a:extLst>
              <a:ext uri="{FF2B5EF4-FFF2-40B4-BE49-F238E27FC236}">
                <a16:creationId xmlns:a16="http://schemas.microsoft.com/office/drawing/2014/main" id="{C872539C-5360-3541-8104-6D9B42931714}"/>
              </a:ext>
            </a:extLst>
          </p:cNvPr>
          <p:cNvSpPr txBox="1"/>
          <p:nvPr/>
        </p:nvSpPr>
        <p:spPr>
          <a:xfrm>
            <a:off x="583053" y="2962699"/>
            <a:ext cx="1172565" cy="830997"/>
          </a:xfrm>
          <a:prstGeom prst="rect">
            <a:avLst/>
          </a:prstGeom>
          <a:noFill/>
        </p:spPr>
        <p:txBody>
          <a:bodyPr wrap="none" rtlCol="0">
            <a:spAutoFit/>
          </a:bodyPr>
          <a:lstStyle/>
          <a:p>
            <a:pPr algn="ctr"/>
            <a:r>
              <a:rPr lang="en-US" sz="2400" b="1" dirty="0">
                <a:solidFill>
                  <a:schemeClr val="bg1"/>
                </a:solidFill>
              </a:rPr>
              <a:t>Data</a:t>
            </a:r>
          </a:p>
          <a:p>
            <a:pPr algn="ctr"/>
            <a:r>
              <a:rPr lang="en-US" sz="2400" b="1" dirty="0">
                <a:solidFill>
                  <a:schemeClr val="bg1"/>
                </a:solidFill>
              </a:rPr>
              <a:t>Sources</a:t>
            </a:r>
          </a:p>
        </p:txBody>
      </p:sp>
      <p:sp>
        <p:nvSpPr>
          <p:cNvPr id="10" name="TextBox 9">
            <a:extLst>
              <a:ext uri="{FF2B5EF4-FFF2-40B4-BE49-F238E27FC236}">
                <a16:creationId xmlns:a16="http://schemas.microsoft.com/office/drawing/2014/main" id="{C562FBB2-385E-9F96-733F-6A28FF393972}"/>
              </a:ext>
            </a:extLst>
          </p:cNvPr>
          <p:cNvSpPr txBox="1"/>
          <p:nvPr/>
        </p:nvSpPr>
        <p:spPr>
          <a:xfrm>
            <a:off x="238047" y="5122772"/>
            <a:ext cx="1896866" cy="690638"/>
          </a:xfrm>
          <a:prstGeom prst="rect">
            <a:avLst/>
          </a:prstGeom>
          <a:noFill/>
        </p:spPr>
        <p:txBody>
          <a:bodyPr wrap="none" rtlCol="0">
            <a:spAutoFit/>
          </a:bodyPr>
          <a:lstStyle/>
          <a:p>
            <a:pPr algn="ctr">
              <a:lnSpc>
                <a:spcPct val="80000"/>
              </a:lnSpc>
            </a:pPr>
            <a:r>
              <a:rPr lang="en-US" sz="2400" b="1" dirty="0">
                <a:solidFill>
                  <a:schemeClr val="bg1"/>
                </a:solidFill>
              </a:rPr>
              <a:t>Data</a:t>
            </a:r>
          </a:p>
          <a:p>
            <a:pPr algn="ctr">
              <a:lnSpc>
                <a:spcPct val="80000"/>
              </a:lnSpc>
            </a:pPr>
            <a:r>
              <a:rPr lang="en-US" sz="2400" b="1" dirty="0">
                <a:solidFill>
                  <a:schemeClr val="bg1"/>
                </a:solidFill>
              </a:rPr>
              <a:t>Management</a:t>
            </a:r>
          </a:p>
        </p:txBody>
      </p:sp>
      <p:sp>
        <p:nvSpPr>
          <p:cNvPr id="15" name="TextBox 14">
            <a:extLst>
              <a:ext uri="{FF2B5EF4-FFF2-40B4-BE49-F238E27FC236}">
                <a16:creationId xmlns:a16="http://schemas.microsoft.com/office/drawing/2014/main" id="{17903B27-6876-717F-22D7-881178376A72}"/>
              </a:ext>
            </a:extLst>
          </p:cNvPr>
          <p:cNvSpPr txBox="1"/>
          <p:nvPr/>
        </p:nvSpPr>
        <p:spPr>
          <a:xfrm>
            <a:off x="2952294" y="5580161"/>
            <a:ext cx="2372218" cy="395173"/>
          </a:xfrm>
          <a:prstGeom prst="rect">
            <a:avLst/>
          </a:prstGeom>
          <a:noFill/>
        </p:spPr>
        <p:txBody>
          <a:bodyPr wrap="square" rtlCol="0">
            <a:spAutoFit/>
          </a:bodyPr>
          <a:lstStyle/>
          <a:p>
            <a:pPr algn="ctr">
              <a:lnSpc>
                <a:spcPct val="80000"/>
              </a:lnSpc>
            </a:pPr>
            <a:r>
              <a:rPr lang="en-US" sz="2400" b="1" dirty="0">
                <a:solidFill>
                  <a:schemeClr val="bg1"/>
                </a:solidFill>
              </a:rPr>
              <a:t>Next Steps</a:t>
            </a:r>
          </a:p>
        </p:txBody>
      </p:sp>
      <p:sp>
        <p:nvSpPr>
          <p:cNvPr id="17" name="TextBox 8">
            <a:extLst>
              <a:ext uri="{FF2B5EF4-FFF2-40B4-BE49-F238E27FC236}">
                <a16:creationId xmlns:a16="http://schemas.microsoft.com/office/drawing/2014/main" id="{8EC1F706-9727-3F08-20C0-BEEFB32AB162}"/>
              </a:ext>
            </a:extLst>
          </p:cNvPr>
          <p:cNvSpPr txBox="1"/>
          <p:nvPr/>
        </p:nvSpPr>
        <p:spPr>
          <a:xfrm>
            <a:off x="3150658" y="5922657"/>
            <a:ext cx="2256343"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Source: Adapted from Pixabay.</a:t>
            </a:r>
          </a:p>
        </p:txBody>
      </p:sp>
      <p:sp>
        <p:nvSpPr>
          <p:cNvPr id="7" name="Content Placeholder 2">
            <a:extLst>
              <a:ext uri="{FF2B5EF4-FFF2-40B4-BE49-F238E27FC236}">
                <a16:creationId xmlns:a16="http://schemas.microsoft.com/office/drawing/2014/main" id="{437E92D1-E58E-07CF-54B4-DCA8CEF6ECB0}"/>
              </a:ext>
            </a:extLst>
          </p:cNvPr>
          <p:cNvSpPr txBox="1">
            <a:spLocks/>
          </p:cNvSpPr>
          <p:nvPr/>
        </p:nvSpPr>
        <p:spPr>
          <a:xfrm>
            <a:off x="6619661" y="1966901"/>
            <a:ext cx="4822371" cy="4130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4"/>
                </a:solidFill>
              </a:rPr>
              <a:t>6 Application Modules: </a:t>
            </a:r>
          </a:p>
          <a:p>
            <a:pPr marL="571500"/>
            <a:r>
              <a:rPr lang="en-US" sz="2400" dirty="0"/>
              <a:t>Traffic incident management</a:t>
            </a:r>
          </a:p>
          <a:p>
            <a:pPr marL="571500"/>
            <a:r>
              <a:rPr lang="en-US" sz="2400" dirty="0"/>
              <a:t>Traveler information</a:t>
            </a:r>
          </a:p>
          <a:p>
            <a:pPr marL="571500"/>
            <a:r>
              <a:rPr lang="en-US" sz="2400" dirty="0"/>
              <a:t>Arterial management</a:t>
            </a:r>
          </a:p>
          <a:p>
            <a:pPr marL="571500"/>
            <a:r>
              <a:rPr lang="en-US" sz="2400" dirty="0"/>
              <a:t>Work zone management</a:t>
            </a:r>
          </a:p>
          <a:p>
            <a:pPr marL="571500"/>
            <a:r>
              <a:rPr lang="en-US" sz="2400" dirty="0"/>
              <a:t>Road weather management</a:t>
            </a:r>
          </a:p>
          <a:p>
            <a:pPr marL="571500"/>
            <a:r>
              <a:rPr lang="en-US" sz="2400" dirty="0"/>
              <a:t>Emergency management</a:t>
            </a:r>
            <a:endParaRPr lang="en-US" b="1" dirty="0"/>
          </a:p>
        </p:txBody>
      </p:sp>
      <p:sp>
        <p:nvSpPr>
          <p:cNvPr id="14" name="Slide Number Placeholder 1">
            <a:extLst>
              <a:ext uri="{FF2B5EF4-FFF2-40B4-BE49-F238E27FC236}">
                <a16:creationId xmlns:a16="http://schemas.microsoft.com/office/drawing/2014/main" id="{A2C0408E-6D94-DEF8-64F0-4728F17715E1}"/>
              </a:ext>
            </a:extLst>
          </p:cNvPr>
          <p:cNvSpPr>
            <a:spLocks noGrp="1"/>
          </p:cNvSpPr>
          <p:nvPr>
            <p:ph type="sldNum" sz="quarter" idx="12"/>
          </p:nvPr>
        </p:nvSpPr>
        <p:spPr>
          <a:xfrm>
            <a:off x="11698515" y="6485393"/>
            <a:ext cx="419782" cy="321808"/>
          </a:xfrm>
        </p:spPr>
        <p:txBody>
          <a:bodyPr anchor="b"/>
          <a:lstStyle/>
          <a:p>
            <a:fld id="{5B27CD50-890E-4B42-9184-3B68D8CA0906}" type="slidenum">
              <a:rPr lang="en-US" smtClean="0">
                <a:solidFill>
                  <a:schemeClr val="tx1"/>
                </a:solidFill>
              </a:rPr>
              <a:pPr/>
              <a:t>13</a:t>
            </a:fld>
            <a:endParaRPr lang="en-US" dirty="0">
              <a:solidFill>
                <a:schemeClr val="tx1"/>
              </a:solidFill>
            </a:endParaRPr>
          </a:p>
        </p:txBody>
      </p:sp>
    </p:spTree>
    <p:extLst>
      <p:ext uri="{BB962C8B-B14F-4D97-AF65-F5344CB8AC3E}">
        <p14:creationId xmlns:p14="http://schemas.microsoft.com/office/powerpoint/2010/main" val="3798580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8365-CBD4-1CAC-9727-8E5B1BD4E6F5}"/>
              </a:ext>
            </a:extLst>
          </p:cNvPr>
          <p:cNvSpPr>
            <a:spLocks noGrp="1"/>
          </p:cNvSpPr>
          <p:nvPr>
            <p:ph type="title"/>
          </p:nvPr>
        </p:nvSpPr>
        <p:spPr>
          <a:xfrm>
            <a:off x="448857" y="365125"/>
            <a:ext cx="11260543" cy="1325563"/>
          </a:xfrm>
        </p:spPr>
        <p:txBody>
          <a:bodyPr>
            <a:normAutofit/>
          </a:bodyPr>
          <a:lstStyle/>
          <a:p>
            <a:r>
              <a:rPr lang="en-US" sz="4000" dirty="0"/>
              <a:t>Crowdsourcing Course Delivery by Webinar</a:t>
            </a:r>
          </a:p>
        </p:txBody>
      </p:sp>
      <p:sp>
        <p:nvSpPr>
          <p:cNvPr id="3" name="Content Placeholder 2">
            <a:extLst>
              <a:ext uri="{FF2B5EF4-FFF2-40B4-BE49-F238E27FC236}">
                <a16:creationId xmlns:a16="http://schemas.microsoft.com/office/drawing/2014/main" id="{86BB8D97-0641-5F22-10E8-8817EE2CD051}"/>
              </a:ext>
            </a:extLst>
          </p:cNvPr>
          <p:cNvSpPr>
            <a:spLocks noGrp="1"/>
          </p:cNvSpPr>
          <p:nvPr>
            <p:ph idx="1"/>
          </p:nvPr>
        </p:nvSpPr>
        <p:spPr/>
        <p:txBody>
          <a:bodyPr/>
          <a:lstStyle/>
          <a:p>
            <a:pPr marL="0" indent="0">
              <a:buNone/>
            </a:pPr>
            <a:r>
              <a:rPr lang="en-US" dirty="0"/>
              <a:t>		</a:t>
            </a:r>
          </a:p>
        </p:txBody>
      </p:sp>
      <p:sp>
        <p:nvSpPr>
          <p:cNvPr id="4" name="Slide Number Placeholder 3">
            <a:extLst>
              <a:ext uri="{FF2B5EF4-FFF2-40B4-BE49-F238E27FC236}">
                <a16:creationId xmlns:a16="http://schemas.microsoft.com/office/drawing/2014/main" id="{5FC8801A-9F9C-83C6-C6B6-CD3D4CBE8570}"/>
              </a:ext>
            </a:extLst>
          </p:cNvPr>
          <p:cNvSpPr>
            <a:spLocks noGrp="1"/>
          </p:cNvSpPr>
          <p:nvPr>
            <p:ph type="sldNum" sz="quarter" idx="12"/>
          </p:nvPr>
        </p:nvSpPr>
        <p:spPr>
          <a:xfrm>
            <a:off x="11709400" y="6473372"/>
            <a:ext cx="409121" cy="422272"/>
          </a:xfrm>
        </p:spPr>
        <p:txBody>
          <a:bodyPr/>
          <a:lstStyle/>
          <a:p>
            <a:fld id="{C10DD06B-44D0-4B5F-9DB8-096B8174C7B9}" type="slidenum">
              <a:rPr lang="en-US" smtClean="0">
                <a:solidFill>
                  <a:schemeClr val="tx1"/>
                </a:solidFill>
              </a:rPr>
              <a:pPr/>
              <a:t>14</a:t>
            </a:fld>
            <a:endParaRPr lang="en-US" dirty="0">
              <a:solidFill>
                <a:schemeClr val="tx1"/>
              </a:solidFill>
            </a:endParaRPr>
          </a:p>
        </p:txBody>
      </p:sp>
      <p:graphicFrame>
        <p:nvGraphicFramePr>
          <p:cNvPr id="5" name="Table 5">
            <a:extLst>
              <a:ext uri="{FF2B5EF4-FFF2-40B4-BE49-F238E27FC236}">
                <a16:creationId xmlns:a16="http://schemas.microsoft.com/office/drawing/2014/main" id="{09C9DCA5-46F9-AD39-E678-074EB740429D}"/>
              </a:ext>
            </a:extLst>
          </p:cNvPr>
          <p:cNvGraphicFramePr>
            <a:graphicFrameLocks noGrp="1"/>
          </p:cNvGraphicFramePr>
          <p:nvPr>
            <p:extLst>
              <p:ext uri="{D42A27DB-BD31-4B8C-83A1-F6EECF244321}">
                <p14:modId xmlns:p14="http://schemas.microsoft.com/office/powerpoint/2010/main" val="1267567493"/>
              </p:ext>
            </p:extLst>
          </p:nvPr>
        </p:nvGraphicFramePr>
        <p:xfrm>
          <a:off x="448858" y="2172494"/>
          <a:ext cx="11260542" cy="3657600"/>
        </p:xfrm>
        <a:graphic>
          <a:graphicData uri="http://schemas.openxmlformats.org/drawingml/2006/table">
            <a:tbl>
              <a:tblPr firstRow="1" bandRow="1">
                <a:tableStyleId>{5C22544A-7EE6-4342-B048-85BDC9FD1C3A}</a:tableStyleId>
              </a:tblPr>
              <a:tblGrid>
                <a:gridCol w="1396569">
                  <a:extLst>
                    <a:ext uri="{9D8B030D-6E8A-4147-A177-3AD203B41FA5}">
                      <a16:colId xmlns:a16="http://schemas.microsoft.com/office/drawing/2014/main" val="2440438637"/>
                    </a:ext>
                  </a:extLst>
                </a:gridCol>
                <a:gridCol w="2000133">
                  <a:extLst>
                    <a:ext uri="{9D8B030D-6E8A-4147-A177-3AD203B41FA5}">
                      <a16:colId xmlns:a16="http://schemas.microsoft.com/office/drawing/2014/main" val="2441163641"/>
                    </a:ext>
                  </a:extLst>
                </a:gridCol>
                <a:gridCol w="7863840">
                  <a:extLst>
                    <a:ext uri="{9D8B030D-6E8A-4147-A177-3AD203B41FA5}">
                      <a16:colId xmlns:a16="http://schemas.microsoft.com/office/drawing/2014/main" val="460432311"/>
                    </a:ext>
                  </a:extLst>
                </a:gridCol>
              </a:tblGrid>
              <a:tr h="640080">
                <a:tc>
                  <a:txBody>
                    <a:bodyPr/>
                    <a:lstStyle/>
                    <a:p>
                      <a:pPr algn="ctr"/>
                      <a:r>
                        <a:rPr lang="en-US" sz="2400" dirty="0">
                          <a:latin typeface="Arial" panose="020B0604020202020204" pitchFamily="34" charset="0"/>
                          <a:cs typeface="Arial" panose="020B0604020202020204" pitchFamily="34" charset="0"/>
                        </a:rPr>
                        <a:t>Webinar</a:t>
                      </a:r>
                    </a:p>
                  </a:txBody>
                  <a:tcPr anchor="ctr">
                    <a:solidFill>
                      <a:srgbClr val="12559C"/>
                    </a:solidFill>
                  </a:tcPr>
                </a:tc>
                <a:tc>
                  <a:txBody>
                    <a:bodyPr/>
                    <a:lstStyle/>
                    <a:p>
                      <a:r>
                        <a:rPr lang="en-US" sz="2400" dirty="0">
                          <a:latin typeface="Arial" panose="020B0604020202020204" pitchFamily="34" charset="0"/>
                          <a:cs typeface="Arial" panose="020B0604020202020204" pitchFamily="34" charset="0"/>
                        </a:rPr>
                        <a:t>Date</a:t>
                      </a:r>
                    </a:p>
                  </a:txBody>
                  <a:tcPr anchor="ctr">
                    <a:solidFill>
                      <a:srgbClr val="12559C"/>
                    </a:solidFill>
                  </a:tcPr>
                </a:tc>
                <a:tc>
                  <a:txBody>
                    <a:bodyPr/>
                    <a:lstStyle/>
                    <a:p>
                      <a:r>
                        <a:rPr lang="en-US" sz="2400" dirty="0">
                          <a:latin typeface="Arial" panose="020B0604020202020204" pitchFamily="34" charset="0"/>
                          <a:cs typeface="Arial" panose="020B0604020202020204" pitchFamily="34" charset="0"/>
                        </a:rPr>
                        <a:t>Course Lessons and Modules (Click to Register)</a:t>
                      </a:r>
                    </a:p>
                  </a:txBody>
                  <a:tcPr anchor="ctr">
                    <a:solidFill>
                      <a:srgbClr val="12559C"/>
                    </a:solidFill>
                  </a:tcPr>
                </a:tc>
                <a:extLst>
                  <a:ext uri="{0D108BD9-81ED-4DB2-BD59-A6C34878D82A}">
                    <a16:rowId xmlns:a16="http://schemas.microsoft.com/office/drawing/2014/main" val="1837098815"/>
                  </a:ext>
                </a:extLst>
              </a:tr>
              <a:tr h="548640">
                <a:tc>
                  <a:txBody>
                    <a:bodyPr/>
                    <a:lstStyle/>
                    <a:p>
                      <a:pPr algn="ctr"/>
                      <a:r>
                        <a:rPr lang="en-US" sz="2000" dirty="0">
                          <a:latin typeface="Arial" panose="020B0604020202020204" pitchFamily="34" charset="0"/>
                          <a:cs typeface="Arial" panose="020B0604020202020204" pitchFamily="34" charset="0"/>
                        </a:rPr>
                        <a:t>1</a:t>
                      </a:r>
                    </a:p>
                  </a:txBody>
                  <a:tcPr anchor="ctr"/>
                </a:tc>
                <a:tc>
                  <a:txBody>
                    <a:bodyPr/>
                    <a:lstStyle/>
                    <a:p>
                      <a:r>
                        <a:rPr lang="en-US" sz="2000" dirty="0">
                          <a:latin typeface="Arial" panose="020B0604020202020204" pitchFamily="34" charset="0"/>
                          <a:cs typeface="Arial" panose="020B0604020202020204" pitchFamily="34" charset="0"/>
                        </a:rPr>
                        <a:t>May 16</a:t>
                      </a:r>
                    </a:p>
                  </a:txBody>
                  <a:tcPr anchor="ctr"/>
                </a:tc>
                <a:tc>
                  <a:txBody>
                    <a:bodyPr/>
                    <a:lstStyle/>
                    <a:p>
                      <a:r>
                        <a:rPr lang="en-US" sz="2000" dirty="0">
                          <a:latin typeface="Arial" panose="020B0604020202020204" pitchFamily="34" charset="0"/>
                          <a:cs typeface="Arial" panose="020B0604020202020204" pitchFamily="34" charset="0"/>
                        </a:rPr>
                        <a:t>Crowdsourcing Introduction and Applications Lessons</a:t>
                      </a:r>
                    </a:p>
                  </a:txBody>
                  <a:tcPr anchor="ctr"/>
                </a:tc>
                <a:extLst>
                  <a:ext uri="{0D108BD9-81ED-4DB2-BD59-A6C34878D82A}">
                    <a16:rowId xmlns:a16="http://schemas.microsoft.com/office/drawing/2014/main" val="2893879537"/>
                  </a:ext>
                </a:extLst>
              </a:tr>
              <a:tr h="548640">
                <a:tc>
                  <a:txBody>
                    <a:bodyPr/>
                    <a:lstStyle/>
                    <a:p>
                      <a:pPr algn="ctr"/>
                      <a:r>
                        <a:rPr lang="en-US" sz="2000" b="1" dirty="0">
                          <a:solidFill>
                            <a:srgbClr val="12559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a:txBody>
                  <a:tcPr anchor="ctr"/>
                </a:tc>
                <a:tc>
                  <a:txBody>
                    <a:bodyPr/>
                    <a:lstStyle/>
                    <a:p>
                      <a:r>
                        <a:rPr lang="en-US" sz="2000" b="1" dirty="0">
                          <a:solidFill>
                            <a:srgbClr val="12559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June 20</a:t>
                      </a:r>
                    </a:p>
                  </a:txBody>
                  <a:tcPr anchor="ctr"/>
                </a:tc>
                <a:tc>
                  <a:txBody>
                    <a:bodyPr/>
                    <a:lstStyle/>
                    <a:p>
                      <a:r>
                        <a:rPr lang="en-US" sz="2000" b="1" dirty="0">
                          <a:solidFill>
                            <a:srgbClr val="12559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 Sources and Management Lessons</a:t>
                      </a:r>
                    </a:p>
                  </a:txBody>
                  <a:tcPr anchor="ctr"/>
                </a:tc>
                <a:extLst>
                  <a:ext uri="{0D108BD9-81ED-4DB2-BD59-A6C34878D82A}">
                    <a16:rowId xmlns:a16="http://schemas.microsoft.com/office/drawing/2014/main" val="1548835070"/>
                  </a:ext>
                </a:extLst>
              </a:tr>
              <a:tr h="548640">
                <a:tc>
                  <a:txBody>
                    <a:bodyPr/>
                    <a:lstStyle/>
                    <a:p>
                      <a:pPr algn="ctr"/>
                      <a:r>
                        <a:rPr lang="en-US" sz="2000" dirty="0">
                          <a:latin typeface="Arial" panose="020B0604020202020204" pitchFamily="34" charset="0"/>
                          <a:cs typeface="Arial" panose="020B0604020202020204" pitchFamily="34" charset="0"/>
                        </a:rPr>
                        <a:t>3</a:t>
                      </a:r>
                    </a:p>
                  </a:txBody>
                  <a:tcPr anchor="ctr"/>
                </a:tc>
                <a:tc>
                  <a:txBody>
                    <a:bodyPr/>
                    <a:lstStyle/>
                    <a:p>
                      <a:r>
                        <a:rPr lang="en-US" sz="2000" dirty="0">
                          <a:latin typeface="Arial" panose="020B0604020202020204" pitchFamily="34" charset="0"/>
                          <a:cs typeface="Arial" panose="020B0604020202020204" pitchFamily="34" charset="0"/>
                        </a:rPr>
                        <a:t>July 18</a:t>
                      </a:r>
                    </a:p>
                  </a:txBody>
                  <a:tcPr anchor="ctr"/>
                </a:tc>
                <a:tc>
                  <a:txBody>
                    <a:bodyPr/>
                    <a:lstStyle/>
                    <a:p>
                      <a:r>
                        <a:rPr lang="en-US" sz="2000" b="1" dirty="0">
                          <a:solidFill>
                            <a:srgbClr val="0865CD"/>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Traveler Information and Traffic Incident Management Modules</a:t>
                      </a:r>
                      <a:endParaRPr lang="en-US" sz="2000" b="1" dirty="0">
                        <a:solidFill>
                          <a:srgbClr val="0865CD"/>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71351704"/>
                  </a:ext>
                </a:extLst>
              </a:tr>
              <a:tr h="548640">
                <a:tc>
                  <a:txBody>
                    <a:bodyPr/>
                    <a:lstStyle/>
                    <a:p>
                      <a:pPr algn="ctr"/>
                      <a:r>
                        <a:rPr lang="en-US" sz="2000" dirty="0">
                          <a:latin typeface="Arial" panose="020B0604020202020204" pitchFamily="34" charset="0"/>
                          <a:cs typeface="Arial" panose="020B0604020202020204" pitchFamily="34" charset="0"/>
                        </a:rPr>
                        <a:t>4</a:t>
                      </a:r>
                    </a:p>
                  </a:txBody>
                  <a:tcPr anchor="ctr"/>
                </a:tc>
                <a:tc>
                  <a:txBody>
                    <a:bodyPr/>
                    <a:lstStyle/>
                    <a:p>
                      <a:r>
                        <a:rPr lang="en-US" sz="2000" dirty="0">
                          <a:latin typeface="Arial" panose="020B0604020202020204" pitchFamily="34" charset="0"/>
                          <a:cs typeface="Arial" panose="020B0604020202020204" pitchFamily="34" charset="0"/>
                        </a:rPr>
                        <a:t>August 15</a:t>
                      </a:r>
                    </a:p>
                  </a:txBody>
                  <a:tcPr anchor="ctr"/>
                </a:tc>
                <a:tc>
                  <a:txBody>
                    <a:bodyPr/>
                    <a:lstStyle/>
                    <a:p>
                      <a:r>
                        <a:rPr lang="en-US" sz="2000" b="1" dirty="0">
                          <a:latin typeface="Arial" panose="020B0604020202020204" pitchFamily="34" charset="0"/>
                          <a:cs typeface="Arial" panose="020B0604020202020204" pitchFamily="34" charset="0"/>
                          <a:hlinkClick r:id="rId4"/>
                        </a:rPr>
                        <a:t>Road Weather and Arterial Management Modules</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60290614"/>
                  </a:ext>
                </a:extLst>
              </a:tr>
              <a:tr h="822960">
                <a:tc>
                  <a:txBody>
                    <a:bodyPr/>
                    <a:lstStyle/>
                    <a:p>
                      <a:pPr algn="ctr"/>
                      <a:r>
                        <a:rPr lang="en-US" sz="2000" dirty="0">
                          <a:latin typeface="Arial" panose="020B0604020202020204" pitchFamily="34" charset="0"/>
                          <a:cs typeface="Arial" panose="020B0604020202020204" pitchFamily="34" charset="0"/>
                        </a:rPr>
                        <a:t>5</a:t>
                      </a:r>
                    </a:p>
                  </a:txBody>
                  <a:tcPr anchor="ctr"/>
                </a:tc>
                <a:tc>
                  <a:txBody>
                    <a:bodyPr/>
                    <a:lstStyle/>
                    <a:p>
                      <a:r>
                        <a:rPr lang="en-US" sz="2000" dirty="0">
                          <a:latin typeface="Arial" panose="020B0604020202020204" pitchFamily="34" charset="0"/>
                          <a:cs typeface="Arial" panose="020B0604020202020204" pitchFamily="34" charset="0"/>
                        </a:rPr>
                        <a:t>September 19</a:t>
                      </a:r>
                    </a:p>
                  </a:txBody>
                  <a:tcPr anchor="ctr"/>
                </a:tc>
                <a:tc>
                  <a:txBody>
                    <a:bodyPr/>
                    <a:lstStyle/>
                    <a:p>
                      <a:pPr>
                        <a:tabLst>
                          <a:tab pos="7888288" algn="l"/>
                        </a:tabLst>
                      </a:pPr>
                      <a:r>
                        <a:rPr lang="en-US" sz="2000" b="1" dirty="0">
                          <a:latin typeface="Arial" panose="020B0604020202020204" pitchFamily="34" charset="0"/>
                          <a:cs typeface="Arial" panose="020B0604020202020204" pitchFamily="34" charset="0"/>
                          <a:hlinkClick r:id="rId5"/>
                        </a:rPr>
                        <a:t>Emergency and Work Zone Management Modules</a:t>
                      </a:r>
                    </a:p>
                    <a:p>
                      <a:pPr>
                        <a:tabLst>
                          <a:tab pos="7888288" algn="l"/>
                        </a:tabLst>
                      </a:pPr>
                      <a:r>
                        <a:rPr lang="en-US" sz="2000" b="1" dirty="0">
                          <a:latin typeface="Arial" panose="020B0604020202020204" pitchFamily="34" charset="0"/>
                          <a:cs typeface="Arial" panose="020B0604020202020204" pitchFamily="34" charset="0"/>
                          <a:hlinkClick r:id="rId5"/>
                        </a:rPr>
                        <a:t>and Next Steps Lesson</a:t>
                      </a:r>
                      <a:endParaRPr lang="en-US"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44063397"/>
                  </a:ext>
                </a:extLst>
              </a:tr>
            </a:tbl>
          </a:graphicData>
        </a:graphic>
      </p:graphicFrame>
    </p:spTree>
    <p:extLst>
      <p:ext uri="{BB962C8B-B14F-4D97-AF65-F5344CB8AC3E}">
        <p14:creationId xmlns:p14="http://schemas.microsoft.com/office/powerpoint/2010/main" val="2250151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31DA-8CAE-07BC-45F3-305CD6E1BFEB}"/>
              </a:ext>
            </a:extLst>
          </p:cNvPr>
          <p:cNvSpPr>
            <a:spLocks noGrp="1"/>
          </p:cNvSpPr>
          <p:nvPr>
            <p:ph type="title"/>
          </p:nvPr>
        </p:nvSpPr>
        <p:spPr/>
        <p:txBody>
          <a:bodyPr/>
          <a:lstStyle/>
          <a:p>
            <a:r>
              <a:rPr lang="en-US" dirty="0"/>
              <a:t>Summary of Webinar 1 Lessons</a:t>
            </a:r>
          </a:p>
        </p:txBody>
      </p:sp>
      <p:sp>
        <p:nvSpPr>
          <p:cNvPr id="3" name="Content Placeholder 2">
            <a:extLst>
              <a:ext uri="{FF2B5EF4-FFF2-40B4-BE49-F238E27FC236}">
                <a16:creationId xmlns:a16="http://schemas.microsoft.com/office/drawing/2014/main" id="{EF081716-6097-2790-039D-CE303A0FC5CF}"/>
              </a:ext>
            </a:extLst>
          </p:cNvPr>
          <p:cNvSpPr>
            <a:spLocks noGrp="1"/>
          </p:cNvSpPr>
          <p:nvPr>
            <p:ph idx="1"/>
          </p:nvPr>
        </p:nvSpPr>
        <p:spPr>
          <a:xfrm>
            <a:off x="838200" y="2046513"/>
            <a:ext cx="4822371" cy="4130449"/>
          </a:xfrm>
        </p:spPr>
        <p:txBody>
          <a:bodyPr/>
          <a:lstStyle/>
          <a:p>
            <a:pPr marL="0" indent="0">
              <a:buNone/>
            </a:pPr>
            <a:r>
              <a:rPr lang="en-US" b="1" dirty="0">
                <a:solidFill>
                  <a:schemeClr val="accent4"/>
                </a:solidFill>
              </a:rPr>
              <a:t>Introduction</a:t>
            </a:r>
          </a:p>
          <a:p>
            <a:pPr>
              <a:lnSpc>
                <a:spcPct val="100000"/>
              </a:lnSpc>
            </a:pPr>
            <a:r>
              <a:rPr lang="en-US" sz="2400" dirty="0"/>
              <a:t>Crowdsourced data help fill gaps in geographic coverage, improve information timeliness, and remove jurisdictional stovepipes. </a:t>
            </a:r>
          </a:p>
          <a:p>
            <a:pPr>
              <a:lnSpc>
                <a:spcPct val="100000"/>
              </a:lnSpc>
            </a:pPr>
            <a:r>
              <a:rPr lang="en-US" sz="2400" dirty="0"/>
              <a:t>Crowdsourced data help agencies increase travel</a:t>
            </a:r>
            <a:r>
              <a:rPr lang="en-US" sz="2400" dirty="0">
                <a:solidFill>
                  <a:srgbClr val="FF0000"/>
                </a:solidFill>
              </a:rPr>
              <a:t> </a:t>
            </a:r>
            <a:r>
              <a:rPr lang="en-US" sz="2400" dirty="0"/>
              <a:t>time  reliability, improve safety, and save cost.</a:t>
            </a:r>
          </a:p>
          <a:p>
            <a:endParaRPr lang="en-US" sz="2400" dirty="0" err="1"/>
          </a:p>
        </p:txBody>
      </p:sp>
      <p:sp>
        <p:nvSpPr>
          <p:cNvPr id="5" name="Content Placeholder 2">
            <a:extLst>
              <a:ext uri="{FF2B5EF4-FFF2-40B4-BE49-F238E27FC236}">
                <a16:creationId xmlns:a16="http://schemas.microsoft.com/office/drawing/2014/main" id="{AFA285F6-3268-BBA2-CD37-68ED30A49383}"/>
              </a:ext>
            </a:extLst>
          </p:cNvPr>
          <p:cNvSpPr txBox="1">
            <a:spLocks/>
          </p:cNvSpPr>
          <p:nvPr/>
        </p:nvSpPr>
        <p:spPr>
          <a:xfrm>
            <a:off x="6531431" y="2046513"/>
            <a:ext cx="4822371" cy="413044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4"/>
                </a:solidFill>
              </a:rPr>
              <a:t>Application</a:t>
            </a:r>
            <a:r>
              <a:rPr lang="en-US" dirty="0">
                <a:solidFill>
                  <a:schemeClr val="accent4"/>
                </a:solidFill>
              </a:rPr>
              <a:t> </a:t>
            </a:r>
            <a:r>
              <a:rPr lang="en-US" b="1" dirty="0">
                <a:solidFill>
                  <a:schemeClr val="accent4"/>
                </a:solidFill>
              </a:rPr>
              <a:t>Areas</a:t>
            </a:r>
          </a:p>
          <a:p>
            <a:pPr>
              <a:lnSpc>
                <a:spcPct val="100000"/>
              </a:lnSpc>
              <a:spcBef>
                <a:spcPts val="1400"/>
              </a:spcBef>
              <a:spcAft>
                <a:spcPts val="2400"/>
              </a:spcAft>
            </a:pPr>
            <a:r>
              <a:rPr lang="en-US" sz="2400" dirty="0"/>
              <a:t>One data source can benefit multiple transportation systems management and operations (TSMO) strategies. </a:t>
            </a:r>
          </a:p>
          <a:p>
            <a:pPr>
              <a:lnSpc>
                <a:spcPct val="110000"/>
              </a:lnSpc>
              <a:spcBef>
                <a:spcPts val="1400"/>
              </a:spcBef>
            </a:pPr>
            <a:r>
              <a:rPr lang="en-US" sz="2400" dirty="0"/>
              <a:t>Real-time crowdsourced data can be archived for many more uses such as project prioritization or before and after studies.</a:t>
            </a:r>
          </a:p>
          <a:p>
            <a:pPr marL="0" indent="0">
              <a:buNone/>
            </a:pPr>
            <a:endParaRPr lang="en-US" b="1" dirty="0"/>
          </a:p>
        </p:txBody>
      </p:sp>
      <p:sp>
        <p:nvSpPr>
          <p:cNvPr id="6" name="Slide Number Placeholder 1">
            <a:extLst>
              <a:ext uri="{FF2B5EF4-FFF2-40B4-BE49-F238E27FC236}">
                <a16:creationId xmlns:a16="http://schemas.microsoft.com/office/drawing/2014/main" id="{0DB97FE6-1944-B0BF-E89F-ADF994A3D736}"/>
              </a:ext>
            </a:extLst>
          </p:cNvPr>
          <p:cNvSpPr>
            <a:spLocks noGrp="1"/>
          </p:cNvSpPr>
          <p:nvPr>
            <p:ph type="sldNum" sz="quarter" idx="12"/>
          </p:nvPr>
        </p:nvSpPr>
        <p:spPr>
          <a:xfrm>
            <a:off x="11771085" y="6545942"/>
            <a:ext cx="361725" cy="261425"/>
          </a:xfrm>
        </p:spPr>
        <p:txBody>
          <a:bodyPr anchor="b"/>
          <a:lstStyle/>
          <a:p>
            <a:fld id="{5B27CD50-890E-4B42-9184-3B68D8CA0906}" type="slidenum">
              <a:rPr lang="en-US" smtClean="0">
                <a:solidFill>
                  <a:schemeClr val="tx1"/>
                </a:solidFill>
              </a:rPr>
              <a:pPr/>
              <a:t>15</a:t>
            </a:fld>
            <a:endParaRPr lang="en-US" dirty="0">
              <a:solidFill>
                <a:schemeClr val="tx1"/>
              </a:solidFill>
            </a:endParaRPr>
          </a:p>
        </p:txBody>
      </p:sp>
    </p:spTree>
    <p:extLst>
      <p:ext uri="{BB962C8B-B14F-4D97-AF65-F5344CB8AC3E}">
        <p14:creationId xmlns:p14="http://schemas.microsoft.com/office/powerpoint/2010/main" val="46319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F2DA-4E3B-443E-A727-050DD3800BC7}"/>
              </a:ext>
            </a:extLst>
          </p:cNvPr>
          <p:cNvSpPr>
            <a:spLocks noGrp="1"/>
          </p:cNvSpPr>
          <p:nvPr>
            <p:ph type="title"/>
          </p:nvPr>
        </p:nvSpPr>
        <p:spPr/>
        <p:txBody>
          <a:bodyPr/>
          <a:lstStyle/>
          <a:p>
            <a:r>
              <a:rPr lang="en-US" dirty="0"/>
              <a:t>Introductions</a:t>
            </a:r>
          </a:p>
        </p:txBody>
      </p:sp>
      <p:sp>
        <p:nvSpPr>
          <p:cNvPr id="6" name="Content Placeholder 5">
            <a:extLst>
              <a:ext uri="{FF2B5EF4-FFF2-40B4-BE49-F238E27FC236}">
                <a16:creationId xmlns:a16="http://schemas.microsoft.com/office/drawing/2014/main" id="{E4B7A442-56F6-498D-AAF6-9E8399B143BB}"/>
              </a:ext>
            </a:extLst>
          </p:cNvPr>
          <p:cNvSpPr>
            <a:spLocks noGrp="1"/>
          </p:cNvSpPr>
          <p:nvPr>
            <p:ph sz="half" idx="1"/>
          </p:nvPr>
        </p:nvSpPr>
        <p:spPr>
          <a:xfrm>
            <a:off x="838201" y="1825625"/>
            <a:ext cx="4430486" cy="3057990"/>
          </a:xfrm>
        </p:spPr>
        <p:txBody>
          <a:bodyPr>
            <a:normAutofit/>
          </a:bodyPr>
          <a:lstStyle/>
          <a:p>
            <a:pPr marL="0" indent="0">
              <a:lnSpc>
                <a:spcPct val="100000"/>
              </a:lnSpc>
              <a:spcAft>
                <a:spcPts val="1200"/>
              </a:spcAft>
              <a:buNone/>
            </a:pPr>
            <a:r>
              <a:rPr lang="en-US" sz="3600" dirty="0">
                <a:latin typeface="Arial"/>
                <a:cs typeface="Arial"/>
              </a:rPr>
              <a:t>Please enter your name, agency, and job title in the chat window.</a:t>
            </a:r>
          </a:p>
        </p:txBody>
      </p:sp>
      <p:sp>
        <p:nvSpPr>
          <p:cNvPr id="7" name="TextBox 6">
            <a:extLst>
              <a:ext uri="{FF2B5EF4-FFF2-40B4-BE49-F238E27FC236}">
                <a16:creationId xmlns:a16="http://schemas.microsoft.com/office/drawing/2014/main" id="{EED6E941-95CA-4176-9B18-31084ACAEF12}"/>
              </a:ext>
            </a:extLst>
          </p:cNvPr>
          <p:cNvSpPr txBox="1"/>
          <p:nvPr/>
        </p:nvSpPr>
        <p:spPr>
          <a:xfrm>
            <a:off x="9924038" y="4897256"/>
            <a:ext cx="1504406" cy="261610"/>
          </a:xfrm>
          <a:prstGeom prst="rect">
            <a:avLst/>
          </a:prstGeom>
          <a:noFill/>
        </p:spPr>
        <p:txBody>
          <a:bodyPr wrap="square" rtlCol="0">
            <a:spAutoFit/>
          </a:bodyPr>
          <a:lstStyle/>
          <a:p>
            <a:pPr marR="0" lvl="0" indent="0" algn="r" fontAlgn="auto">
              <a:lnSpc>
                <a:spcPct val="100000"/>
              </a:lnSpc>
              <a:spcBef>
                <a:spcPts val="0"/>
              </a:spcBef>
              <a:spcAft>
                <a:spcPts val="0"/>
              </a:spcAft>
              <a:buClrTx/>
              <a:buSzTx/>
              <a:buFontTx/>
              <a:buNone/>
              <a:tabLst/>
              <a:defRPr/>
            </a:pPr>
            <a:r>
              <a:rPr lang="en-US" sz="1100" dirty="0">
                <a:solidFill>
                  <a:schemeClr val="bg1"/>
                </a:solidFill>
                <a:cs typeface="Arial" panose="020B0604020202020204" pitchFamily="34" charset="0"/>
              </a:rPr>
              <a:t>Source: FHWA.</a:t>
            </a:r>
          </a:p>
        </p:txBody>
      </p:sp>
      <p:pic>
        <p:nvPicPr>
          <p:cNvPr id="8" name="Content Placeholder 7" descr="Image of a name tag which states &quot;Hello my name is&quot; and space below for individual to enter their name.">
            <a:extLst>
              <a:ext uri="{FF2B5EF4-FFF2-40B4-BE49-F238E27FC236}">
                <a16:creationId xmlns:a16="http://schemas.microsoft.com/office/drawing/2014/main" id="{8419D66C-1E96-4F89-ADB0-34B8752233B6}"/>
              </a:ext>
              <a:ext uri="{C183D7F6-B498-43B3-948B-1728B52AA6E4}">
                <adec:decorative xmlns:adec="http://schemas.microsoft.com/office/drawing/2017/decorative" val="0"/>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172200" y="1737644"/>
            <a:ext cx="5181600" cy="3145971"/>
          </a:xfrm>
          <a:prstGeom prst="rect">
            <a:avLst/>
          </a:prstGeom>
        </p:spPr>
      </p:pic>
      <p:sp>
        <p:nvSpPr>
          <p:cNvPr id="3" name="Slide Number Placeholder 1">
            <a:extLst>
              <a:ext uri="{FF2B5EF4-FFF2-40B4-BE49-F238E27FC236}">
                <a16:creationId xmlns:a16="http://schemas.microsoft.com/office/drawing/2014/main" id="{59C0A8E7-27E0-004A-A410-ABC9A6F6B2F5}"/>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16</a:t>
            </a:fld>
            <a:endParaRPr lang="en-US" dirty="0">
              <a:solidFill>
                <a:schemeClr val="tx1"/>
              </a:solidFill>
            </a:endParaRPr>
          </a:p>
        </p:txBody>
      </p:sp>
    </p:spTree>
    <p:extLst>
      <p:ext uri="{BB962C8B-B14F-4D97-AF65-F5344CB8AC3E}">
        <p14:creationId xmlns:p14="http://schemas.microsoft.com/office/powerpoint/2010/main" val="2998837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of a city at night with lighted skyscrapers and a dome network covering the expanse of the sky with geometric waves expressing data flow.">
            <a:extLst>
              <a:ext uri="{FF2B5EF4-FFF2-40B4-BE49-F238E27FC236}">
                <a16:creationId xmlns:a16="http://schemas.microsoft.com/office/drawing/2014/main" id="{4D3832D0-2F53-B265-C984-5F2318AEF0D5}"/>
              </a:ext>
              <a:ext uri="{C183D7F6-B498-43B3-948B-1728B52AA6E4}">
                <adec:decorative xmlns:adec="http://schemas.microsoft.com/office/drawing/2017/decorative" val="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68"/>
          <a:stretch/>
        </p:blipFill>
        <p:spPr bwMode="auto">
          <a:xfrm>
            <a:off x="-12480" y="1359559"/>
            <a:ext cx="12204479" cy="48961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1">
            <a:extLst>
              <a:ext uri="{FF2B5EF4-FFF2-40B4-BE49-F238E27FC236}">
                <a16:creationId xmlns:a16="http://schemas.microsoft.com/office/drawing/2014/main" id="{02835660-8469-2A44-BA02-34345A517D7A}"/>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17</a:t>
            </a:fld>
            <a:endParaRPr lang="en-US" dirty="0">
              <a:solidFill>
                <a:schemeClr val="tx1"/>
              </a:solidFill>
            </a:endParaRPr>
          </a:p>
        </p:txBody>
      </p:sp>
      <p:sp>
        <p:nvSpPr>
          <p:cNvPr id="3" name="TextBox 2">
            <a:extLst>
              <a:ext uri="{FF2B5EF4-FFF2-40B4-BE49-F238E27FC236}">
                <a16:creationId xmlns:a16="http://schemas.microsoft.com/office/drawing/2014/main" id="{DDC7CE14-B17D-58CD-E359-56ECC5829F02}"/>
              </a:ext>
            </a:extLst>
          </p:cNvPr>
          <p:cNvSpPr txBox="1"/>
          <p:nvPr/>
        </p:nvSpPr>
        <p:spPr>
          <a:xfrm>
            <a:off x="0" y="36119"/>
            <a:ext cx="12192000" cy="1323439"/>
          </a:xfrm>
          <a:prstGeom prst="rect">
            <a:avLst/>
          </a:prstGeom>
          <a:solidFill>
            <a:srgbClr val="12559C"/>
          </a:solidFill>
        </p:spPr>
        <p:txBody>
          <a:bodyPr wrap="square">
            <a:spAutoFit/>
          </a:bodyPr>
          <a:lstStyle/>
          <a:p>
            <a:pPr>
              <a:tabLst>
                <a:tab pos="3889375" algn="r"/>
                <a:tab pos="4224338" algn="l"/>
              </a:tabLst>
            </a:pPr>
            <a:r>
              <a:rPr kumimoji="0" lang="en-US" sz="36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	</a:t>
            </a: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LESSON:</a:t>
            </a:r>
            <a:r>
              <a:rPr kumimoji="0" lang="en-US" sz="36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j-ea"/>
                <a:cs typeface="Arial" panose="020B0604020202020204" pitchFamily="34" charset="0"/>
              </a:rPr>
              <a:t>Data Sources</a:t>
            </a:r>
            <a:b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b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	</a:t>
            </a: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INSTRUCTOR:</a:t>
            </a:r>
            <a:r>
              <a:rPr kumimoji="0" lang="en-US" sz="36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 	</a:t>
            </a:r>
            <a:r>
              <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j-ea"/>
                <a:cs typeface="Arial" panose="020B0604020202020204" pitchFamily="34" charset="0"/>
              </a:rPr>
              <a:t>Alex Wassman, Missouri DOT</a:t>
            </a:r>
            <a:endParaRPr lang="en-US" sz="1600" dirty="0"/>
          </a:p>
        </p:txBody>
      </p:sp>
      <p:sp>
        <p:nvSpPr>
          <p:cNvPr id="5" name="TextBox 8">
            <a:extLst>
              <a:ext uri="{FF2B5EF4-FFF2-40B4-BE49-F238E27FC236}">
                <a16:creationId xmlns:a16="http://schemas.microsoft.com/office/drawing/2014/main" id="{6F6E758E-4BDA-34AB-20C3-26E28722D68C}"/>
              </a:ext>
            </a:extLst>
          </p:cNvPr>
          <p:cNvSpPr txBox="1">
            <a:spLocks noChangeArrowheads="1"/>
          </p:cNvSpPr>
          <p:nvPr/>
        </p:nvSpPr>
        <p:spPr bwMode="auto">
          <a:xfrm>
            <a:off x="10532009" y="1097948"/>
            <a:ext cx="16599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lgn="r">
              <a:spcBef>
                <a:spcPts val="0"/>
              </a:spcBef>
              <a:defRPr/>
            </a:pPr>
            <a:r>
              <a:rPr lang="en-US" altLang="en-US" sz="1100" dirty="0">
                <a:solidFill>
                  <a:schemeClr val="bg1">
                    <a:lumMod val="95000"/>
                  </a:schemeClr>
                </a:solidFill>
                <a:latin typeface="Calibri" panose="020F0502020204030204" pitchFamily="34" charset="0"/>
                <a:ea typeface="+mn-ea"/>
                <a:cs typeface="Calibri" panose="020F0502020204030204" pitchFamily="34" charset="0"/>
              </a:rPr>
              <a:t>Source: Pixabay.</a:t>
            </a:r>
          </a:p>
        </p:txBody>
      </p:sp>
    </p:spTree>
    <p:extLst>
      <p:ext uri="{BB962C8B-B14F-4D97-AF65-F5344CB8AC3E}">
        <p14:creationId xmlns:p14="http://schemas.microsoft.com/office/powerpoint/2010/main" val="3940834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1">
            <a:extLst>
              <a:ext uri="{FF2B5EF4-FFF2-40B4-BE49-F238E27FC236}">
                <a16:creationId xmlns:a16="http://schemas.microsoft.com/office/drawing/2014/main" id="{FA336B16-EE22-4AB2-AF4D-D833FBA7F094}"/>
              </a:ext>
            </a:extLst>
          </p:cNvPr>
          <p:cNvSpPr txBox="1">
            <a:spLocks noGrp="1"/>
          </p:cNvSpPr>
          <p:nvPr>
            <p:ph type="title" idx="4294967295"/>
          </p:nvPr>
        </p:nvSpPr>
        <p:spPr>
          <a:xfrm>
            <a:off x="685800" y="323485"/>
            <a:ext cx="8173058" cy="843821"/>
          </a:xfrm>
          <a:prstGeom prst="rect">
            <a:avLst/>
          </a:prstGeom>
          <a:noFill/>
          <a:ln>
            <a:noFill/>
            <a:prstDash/>
          </a:ln>
          <a:effectLst/>
        </p:spPr>
        <p:txBody>
          <a:bodyPr rot="0" spcFirstLastPara="0" vertOverflow="overflow" horzOverflow="overflow" vert="horz" wrap="square" lIns="0" tIns="12700" rIns="0" bIns="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5400" b="1" i="0" u="none" strike="noStrike" kern="1200" cap="none" spc="-5" normalizeH="0" baseline="0" noProof="0" dirty="0">
                <a:ln>
                  <a:noFill/>
                </a:ln>
                <a:solidFill>
                  <a:schemeClr val="bg1"/>
                </a:solidFill>
                <a:effectLst/>
                <a:uLnTx/>
                <a:uFillTx/>
                <a:latin typeface="Arial"/>
                <a:ea typeface="+mj-ea"/>
                <a:cs typeface="Arial"/>
              </a:rPr>
              <a:t>Lesson Objectives</a:t>
            </a:r>
            <a:endParaRPr kumimoji="0" lang="en-US" sz="5400" b="1" i="0" u="none" strike="noStrike" kern="1200" cap="none" spc="0" normalizeH="0" baseline="0" noProof="0" dirty="0">
              <a:ln>
                <a:noFill/>
              </a:ln>
              <a:solidFill>
                <a:schemeClr val="bg1"/>
              </a:solidFill>
              <a:effectLst/>
              <a:uLnTx/>
              <a:uFillTx/>
              <a:latin typeface="Arial"/>
              <a:ea typeface="+mj-ea"/>
              <a:cs typeface="Arial"/>
            </a:endParaRPr>
          </a:p>
        </p:txBody>
      </p:sp>
      <p:sp>
        <p:nvSpPr>
          <p:cNvPr id="6" name="Content Placeholder 5">
            <a:extLst>
              <a:ext uri="{FF2B5EF4-FFF2-40B4-BE49-F238E27FC236}">
                <a16:creationId xmlns:a16="http://schemas.microsoft.com/office/drawing/2014/main" id="{F9735678-8372-47B1-AA4F-F56D6B1553E7}"/>
              </a:ext>
            </a:extLst>
          </p:cNvPr>
          <p:cNvSpPr>
            <a:spLocks noGrp="1"/>
          </p:cNvSpPr>
          <p:nvPr>
            <p:ph idx="1"/>
          </p:nvPr>
        </p:nvSpPr>
        <p:spPr>
          <a:xfrm>
            <a:off x="685800" y="2123051"/>
            <a:ext cx="6677526" cy="3805801"/>
          </a:xfrm>
        </p:spPr>
        <p:txBody>
          <a:bodyPr vert="horz" lIns="91440" tIns="45720" rIns="91440" bIns="45720" rtlCol="0" anchor="t">
            <a:noAutofit/>
          </a:bodyPr>
          <a:lstStyle/>
          <a:p>
            <a:pPr marL="514350" indent="-514350" fontAlgn="base">
              <a:buFont typeface="+mj-lt"/>
              <a:buAutoNum type="arabicPeriod"/>
            </a:pPr>
            <a:r>
              <a:rPr lang="en-US" dirty="0">
                <a:latin typeface="Arial"/>
                <a:cs typeface="Arial"/>
              </a:rPr>
              <a:t>Describe the different types of crowdsourced data</a:t>
            </a:r>
          </a:p>
          <a:p>
            <a:pPr marL="514350" indent="-514350" fontAlgn="base">
              <a:buFont typeface="+mj-lt"/>
              <a:buAutoNum type="arabicPeriod"/>
            </a:pPr>
            <a:endParaRPr lang="en-US" dirty="0"/>
          </a:p>
          <a:p>
            <a:pPr marL="514350" indent="-514350" fontAlgn="base">
              <a:buFont typeface="+mj-lt"/>
              <a:buAutoNum type="arabicPeriod"/>
            </a:pPr>
            <a:r>
              <a:rPr lang="en-US" dirty="0">
                <a:latin typeface="Arial"/>
                <a:cs typeface="Arial"/>
              </a:rPr>
              <a:t>Understand differences between crowdsourced and traditional </a:t>
            </a:r>
            <a:r>
              <a:rPr lang="en-US" dirty="0">
                <a:solidFill>
                  <a:schemeClr val="bg2"/>
                </a:solidFill>
                <a:latin typeface="Arial"/>
                <a:cs typeface="Arial"/>
              </a:rPr>
              <a:t>i</a:t>
            </a:r>
            <a:r>
              <a:rPr lang="en-US" dirty="0">
                <a:latin typeface="Arial"/>
                <a:cs typeface="Arial"/>
              </a:rPr>
              <a:t>ntelligent </a:t>
            </a:r>
            <a:r>
              <a:rPr lang="en-US" dirty="0">
                <a:solidFill>
                  <a:schemeClr val="bg2"/>
                </a:solidFill>
                <a:latin typeface="Arial"/>
                <a:cs typeface="Arial"/>
              </a:rPr>
              <a:t>t</a:t>
            </a:r>
            <a:r>
              <a:rPr lang="en-US" dirty="0">
                <a:latin typeface="Arial"/>
                <a:cs typeface="Arial"/>
              </a:rPr>
              <a:t>ransportation </a:t>
            </a:r>
            <a:r>
              <a:rPr lang="en-US" dirty="0">
                <a:solidFill>
                  <a:schemeClr val="bg2"/>
                </a:solidFill>
                <a:latin typeface="Arial"/>
                <a:cs typeface="Arial"/>
              </a:rPr>
              <a:t>s</a:t>
            </a:r>
            <a:r>
              <a:rPr lang="en-US" dirty="0">
                <a:latin typeface="Arial"/>
                <a:cs typeface="Arial"/>
              </a:rPr>
              <a:t>ystems (ITS) data</a:t>
            </a:r>
          </a:p>
          <a:p>
            <a:pPr marL="965200" marR="5080" indent="-457200">
              <a:spcAft>
                <a:spcPts val="800"/>
              </a:spcAft>
              <a:buFont typeface="+mj-lt"/>
              <a:buAutoNum type="arabicPeriod"/>
            </a:pPr>
            <a:endParaRPr lang="en-US" sz="3200" kern="0" spc="-5" dirty="0">
              <a:latin typeface="Arial"/>
              <a:cs typeface="Arial"/>
            </a:endParaRPr>
          </a:p>
          <a:p>
            <a:endParaRPr lang="en-US" dirty="0"/>
          </a:p>
        </p:txBody>
      </p:sp>
      <p:pic>
        <p:nvPicPr>
          <p:cNvPr id="19" name="Picture 18" descr="Snowplow clearing snow from a road during winter weather.">
            <a:extLst>
              <a:ext uri="{FF2B5EF4-FFF2-40B4-BE49-F238E27FC236}">
                <a16:creationId xmlns:a16="http://schemas.microsoft.com/office/drawing/2014/main" id="{83B1D88D-BC98-46F8-9713-32916C2B6E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96124" y="314963"/>
            <a:ext cx="2194198" cy="2114324"/>
          </a:xfrm>
          <a:prstGeom prst="rect">
            <a:avLst/>
          </a:prstGeom>
        </p:spPr>
      </p:pic>
      <p:pic>
        <p:nvPicPr>
          <p:cNvPr id="16" name="Picture 6" descr=" Aerial photo of freeways and interchanges.">
            <a:extLst>
              <a:ext uri="{FF2B5EF4-FFF2-40B4-BE49-F238E27FC236}">
                <a16:creationId xmlns:a16="http://schemas.microsoft.com/office/drawing/2014/main" id="{A9120902-2A42-43F9-BBDC-1CD87DEC1F82}"/>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886932" y="1831950"/>
            <a:ext cx="1600200" cy="1595925"/>
          </a:xfrm>
          <a:prstGeom prst="ellipse">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15" name="Picture 8" descr="Arterial road (signalized) with mountains in the backdrop.">
            <a:extLst>
              <a:ext uri="{FF2B5EF4-FFF2-40B4-BE49-F238E27FC236}">
                <a16:creationId xmlns:a16="http://schemas.microsoft.com/office/drawing/2014/main" id="{B256810C-7F16-4B9D-963D-A63DC14A036E}"/>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9571505" y="2775094"/>
            <a:ext cx="2286000" cy="2332145"/>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pic>
        <p:nvPicPr>
          <p:cNvPr id="14" name="Picture 6" descr="Traffic on an urban signalized road during daytime.">
            <a:extLst>
              <a:ext uri="{FF2B5EF4-FFF2-40B4-BE49-F238E27FC236}">
                <a16:creationId xmlns:a16="http://schemas.microsoft.com/office/drawing/2014/main" id="{25339463-3A81-4935-8F9B-544D43D14182}"/>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7201132" y="4194486"/>
            <a:ext cx="2286000" cy="2172652"/>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8C05F26-EA70-4357-ACBB-DA31A08E49E4}"/>
              </a:ext>
            </a:extLst>
          </p:cNvPr>
          <p:cNvSpPr txBox="1"/>
          <p:nvPr/>
        </p:nvSpPr>
        <p:spPr>
          <a:xfrm>
            <a:off x="9341711" y="5768935"/>
            <a:ext cx="271893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All Photos Source: Unsplash.</a:t>
            </a:r>
          </a:p>
        </p:txBody>
      </p:sp>
      <p:sp>
        <p:nvSpPr>
          <p:cNvPr id="2" name="Slide Number Placeholder 1">
            <a:extLst>
              <a:ext uri="{FF2B5EF4-FFF2-40B4-BE49-F238E27FC236}">
                <a16:creationId xmlns:a16="http://schemas.microsoft.com/office/drawing/2014/main" id="{6B9F1B5E-93A9-1152-C4D9-70F48B9AA245}"/>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18</a:t>
            </a:fld>
            <a:endParaRPr lang="en-US"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B3C204-0E9A-49B5-9074-AA22D4F40802}"/>
              </a:ext>
            </a:extLst>
          </p:cNvPr>
          <p:cNvSpPr>
            <a:spLocks noGrp="1"/>
          </p:cNvSpPr>
          <p:nvPr>
            <p:ph type="title"/>
          </p:nvPr>
        </p:nvSpPr>
        <p:spPr/>
        <p:txBody>
          <a:bodyPr>
            <a:normAutofit/>
          </a:bodyPr>
          <a:lstStyle/>
          <a:p>
            <a:r>
              <a:rPr lang="en-US" dirty="0"/>
              <a:t>Crowdsourced Data Characteristics</a:t>
            </a:r>
          </a:p>
        </p:txBody>
      </p:sp>
      <p:sp>
        <p:nvSpPr>
          <p:cNvPr id="6" name="Content Placeholder 5">
            <a:extLst>
              <a:ext uri="{FF2B5EF4-FFF2-40B4-BE49-F238E27FC236}">
                <a16:creationId xmlns:a16="http://schemas.microsoft.com/office/drawing/2014/main" id="{A0CCD4B7-B6A6-42E1-9D2C-5CE1AE32541F}"/>
              </a:ext>
            </a:extLst>
          </p:cNvPr>
          <p:cNvSpPr>
            <a:spLocks noGrp="1"/>
          </p:cNvSpPr>
          <p:nvPr>
            <p:ph idx="1"/>
          </p:nvPr>
        </p:nvSpPr>
        <p:spPr>
          <a:xfrm>
            <a:off x="685800" y="1908811"/>
            <a:ext cx="6377152" cy="4268152"/>
          </a:xfrm>
        </p:spPr>
        <p:txBody>
          <a:bodyPr vert="horz" lIns="91440" tIns="45720" rIns="91440" bIns="45720" rtlCol="0" anchor="t">
            <a:normAutofit/>
          </a:bodyPr>
          <a:lstStyle/>
          <a:p>
            <a:pPr marL="342900" indent="-342900">
              <a:spcAft>
                <a:spcPts val="1800"/>
              </a:spcAft>
              <a:tabLst>
                <a:tab pos="8229600" algn="l"/>
              </a:tabLst>
            </a:pPr>
            <a:r>
              <a:rPr lang="en-US" sz="2800" dirty="0"/>
              <a:t>Greater volume, velocity, and variety than traditional ITS Infrastructure</a:t>
            </a:r>
            <a:endParaRPr lang="en-US" dirty="0"/>
          </a:p>
          <a:p>
            <a:pPr marL="342900" indent="-342900">
              <a:spcAft>
                <a:spcPts val="1800"/>
              </a:spcAft>
            </a:pPr>
            <a:r>
              <a:rPr lang="en-US" sz="2800" dirty="0">
                <a:solidFill>
                  <a:schemeClr val="bg2"/>
                </a:solidFill>
              </a:rPr>
              <a:t>No</a:t>
            </a:r>
            <a:r>
              <a:rPr lang="en-US" sz="2800" dirty="0">
                <a:solidFill>
                  <a:srgbClr val="FF0000"/>
                </a:solidFill>
              </a:rPr>
              <a:t> </a:t>
            </a:r>
            <a:r>
              <a:rPr lang="en-US" sz="2800" dirty="0"/>
              <a:t>roadside ITS infrastructure such as loop detectors </a:t>
            </a:r>
            <a:r>
              <a:rPr lang="en-US" sz="2800" dirty="0">
                <a:solidFill>
                  <a:schemeClr val="bg2"/>
                </a:solidFill>
              </a:rPr>
              <a:t>required</a:t>
            </a:r>
          </a:p>
          <a:p>
            <a:pPr marL="342900" indent="-342900">
              <a:spcAft>
                <a:spcPts val="1800"/>
              </a:spcAft>
            </a:pPr>
            <a:r>
              <a:rPr lang="en-US" sz="2800" dirty="0"/>
              <a:t>Active or passive</a:t>
            </a:r>
            <a:r>
              <a:rPr lang="en-US" sz="2800" dirty="0">
                <a:solidFill>
                  <a:srgbClr val="FF0000"/>
                </a:solidFill>
              </a:rPr>
              <a:t> </a:t>
            </a:r>
            <a:r>
              <a:rPr lang="en-US" sz="2800" dirty="0">
                <a:solidFill>
                  <a:schemeClr val="bg2"/>
                </a:solidFill>
              </a:rPr>
              <a:t>data collection</a:t>
            </a:r>
          </a:p>
          <a:p>
            <a:pPr marL="342900" indent="-342900">
              <a:spcAft>
                <a:spcPts val="1800"/>
              </a:spcAft>
            </a:pPr>
            <a:r>
              <a:rPr lang="en-US" sz="2800" dirty="0"/>
              <a:t>Real-time or archived </a:t>
            </a:r>
            <a:r>
              <a:rPr lang="en-US" sz="2800" dirty="0">
                <a:solidFill>
                  <a:schemeClr val="bg2"/>
                </a:solidFill>
              </a:rPr>
              <a:t>data</a:t>
            </a:r>
          </a:p>
        </p:txBody>
      </p:sp>
      <p:pic>
        <p:nvPicPr>
          <p:cNvPr id="5" name="Picture 4" descr="Image depicts a person's hand holding a phone and snapping a picture of a sunny fall day with yellow leaves covering a narrow paved path.">
            <a:extLst>
              <a:ext uri="{FF2B5EF4-FFF2-40B4-BE49-F238E27FC236}">
                <a16:creationId xmlns:a16="http://schemas.microsoft.com/office/drawing/2014/main" id="{CFBEEEE6-ED39-4409-994D-F641B89C269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80910" y="1908811"/>
            <a:ext cx="4396734" cy="3634739"/>
          </a:xfrm>
          <a:prstGeom prst="rect">
            <a:avLst/>
          </a:prstGeom>
        </p:spPr>
      </p:pic>
      <p:sp>
        <p:nvSpPr>
          <p:cNvPr id="7" name="TextBox 6">
            <a:extLst>
              <a:ext uri="{FF2B5EF4-FFF2-40B4-BE49-F238E27FC236}">
                <a16:creationId xmlns:a16="http://schemas.microsoft.com/office/drawing/2014/main" id="{10417520-D50B-408A-9BDA-6CCDAD601A41}"/>
              </a:ext>
            </a:extLst>
          </p:cNvPr>
          <p:cNvSpPr txBox="1"/>
          <p:nvPr/>
        </p:nvSpPr>
        <p:spPr>
          <a:xfrm>
            <a:off x="8990462" y="5638562"/>
            <a:ext cx="271893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Source: </a:t>
            </a:r>
            <a:r>
              <a:rPr lang="en-US" sz="1000" dirty="0">
                <a:solidFill>
                  <a:schemeClr val="bg1"/>
                </a:solidFill>
                <a:latin typeface="Arial" panose="020B0604020202020204" pitchFamily="34" charset="0"/>
                <a:cs typeface="Arial" panose="020B0604020202020204" pitchFamily="34" charset="0"/>
              </a:rPr>
              <a:t>Unsplash.</a:t>
            </a:r>
            <a:endParaRPr kumimoji="0" lang="en-US" sz="10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 name="Slide Number Placeholder 1">
            <a:extLst>
              <a:ext uri="{FF2B5EF4-FFF2-40B4-BE49-F238E27FC236}">
                <a16:creationId xmlns:a16="http://schemas.microsoft.com/office/drawing/2014/main" id="{FB5C9B15-24E7-091C-9FF6-1DC066ABCC79}"/>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19</a:t>
            </a:fld>
            <a:endParaRPr lang="en-US" dirty="0">
              <a:solidFill>
                <a:schemeClr val="tx1"/>
              </a:solidFill>
            </a:endParaRPr>
          </a:p>
        </p:txBody>
      </p:sp>
    </p:spTree>
    <p:extLst>
      <p:ext uri="{BB962C8B-B14F-4D97-AF65-F5344CB8AC3E}">
        <p14:creationId xmlns:p14="http://schemas.microsoft.com/office/powerpoint/2010/main" val="390197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person, object, man, sky&#10;&#10;Description generated with high confidence">
            <a:extLst>
              <a:ext uri="{FF2B5EF4-FFF2-40B4-BE49-F238E27FC236}">
                <a16:creationId xmlns:a16="http://schemas.microsoft.com/office/drawing/2014/main" id="{9C3A2A39-D10A-4B58-B4AB-CE45BEDDB6D4}"/>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r="7919"/>
          <a:stretch/>
        </p:blipFill>
        <p:spPr>
          <a:xfrm>
            <a:off x="5065510" y="921393"/>
            <a:ext cx="7123316" cy="5481939"/>
          </a:xfrm>
          <a:prstGeom prst="rect">
            <a:avLst/>
          </a:prstGeom>
          <a:ln>
            <a:noFill/>
          </a:ln>
        </p:spPr>
      </p:pic>
      <p:sp>
        <p:nvSpPr>
          <p:cNvPr id="14" name="Rectangle 13">
            <a:extLst>
              <a:ext uri="{FF2B5EF4-FFF2-40B4-BE49-F238E27FC236}">
                <a16:creationId xmlns:a16="http://schemas.microsoft.com/office/drawing/2014/main" id="{D5C4EB49-A3F1-46AE-B2F3-CA7612E561BC}"/>
              </a:ext>
            </a:extLst>
          </p:cNvPr>
          <p:cNvSpPr/>
          <p:nvPr/>
        </p:nvSpPr>
        <p:spPr>
          <a:xfrm>
            <a:off x="5065509" y="921393"/>
            <a:ext cx="7123315" cy="5481939"/>
          </a:xfrm>
          <a:prstGeom prst="rect">
            <a:avLst/>
          </a:prstGeom>
          <a:gradFill flip="none" rotWithShape="1">
            <a:gsLst>
              <a:gs pos="100000">
                <a:schemeClr val="bg1"/>
              </a:gs>
              <a:gs pos="0">
                <a:schemeClr val="bg1">
                  <a:lumMod val="0"/>
                  <a:lumOff val="10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1">
            <a:extLst>
              <a:ext uri="{FF2B5EF4-FFF2-40B4-BE49-F238E27FC236}">
                <a16:creationId xmlns:a16="http://schemas.microsoft.com/office/drawing/2014/main" id="{25AAC486-6577-452A-ACC3-922384FB7D03}"/>
              </a:ext>
            </a:extLst>
          </p:cNvPr>
          <p:cNvSpPr>
            <a:spLocks noGrp="1" noChangeArrowheads="1"/>
          </p:cNvSpPr>
          <p:nvPr>
            <p:ph type="body" idx="1"/>
          </p:nvPr>
        </p:nvSpPr>
        <p:spPr>
          <a:xfrm>
            <a:off x="743385" y="2332201"/>
            <a:ext cx="5142231" cy="4001095"/>
          </a:xfrm>
          <a:ln w="38100">
            <a:noFill/>
          </a:ln>
        </p:spPr>
        <p:txBody>
          <a:bodyPr/>
          <a:lstStyle/>
          <a:p>
            <a:pPr lvl="0" algn="ctr"/>
            <a:r>
              <a:rPr lang="en-US" altLang="en-US" sz="2400" dirty="0"/>
              <a:t>Talking Transportation Technology (T3) Webinars are brought to you by the Intelligent Transportation Systems (ITS) Professional Capacity Building (PCB) Program of the U.S. Department of Transportation’s (USDOT) ITS Joint Program Office (JPO) </a:t>
            </a:r>
          </a:p>
          <a:p>
            <a:pPr lvl="0" algn="ctr"/>
            <a:endParaRPr lang="en-US" altLang="en-US" sz="2400" dirty="0"/>
          </a:p>
          <a:p>
            <a:pPr lvl="0" algn="ctr"/>
            <a:r>
              <a:rPr lang="en-US" altLang="en-US" sz="2400" dirty="0"/>
              <a:t>For more information, visit: </a:t>
            </a:r>
            <a:r>
              <a:rPr lang="en-US" altLang="en-US" sz="2400" dirty="0">
                <a:hlinkClick r:id="rId4"/>
              </a:rPr>
              <a:t>www.pcb.its.dot.gov</a:t>
            </a:r>
            <a:r>
              <a:rPr lang="en-US" altLang="en-US" sz="2400" dirty="0"/>
              <a:t> </a:t>
            </a:r>
          </a:p>
          <a:p>
            <a:pPr lvl="0" algn="ctr"/>
            <a:endParaRPr lang="en-US" altLang="en-US" sz="2000" dirty="0"/>
          </a:p>
        </p:txBody>
      </p:sp>
      <p:sp>
        <p:nvSpPr>
          <p:cNvPr id="4" name="Slide Number Placeholder 3">
            <a:extLst>
              <a:ext uri="{FF2B5EF4-FFF2-40B4-BE49-F238E27FC236}">
                <a16:creationId xmlns:a16="http://schemas.microsoft.com/office/drawing/2014/main" id="{82C31B21-FC28-4661-B1AD-3734F674A019}"/>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descr="Graphical user interface, text, email&#10;&#10;Description automatically generated">
            <a:extLst>
              <a:ext uri="{FF2B5EF4-FFF2-40B4-BE49-F238E27FC236}">
                <a16:creationId xmlns:a16="http://schemas.microsoft.com/office/drawing/2014/main" id="{365DA006-67B2-4123-B713-BCBB44F45D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438" y="921393"/>
            <a:ext cx="4322124" cy="1466028"/>
          </a:xfrm>
          <a:prstGeom prst="rect">
            <a:avLst/>
          </a:prstGeom>
        </p:spPr>
      </p:pic>
    </p:spTree>
    <p:extLst>
      <p:ext uri="{BB962C8B-B14F-4D97-AF65-F5344CB8AC3E}">
        <p14:creationId xmlns:p14="http://schemas.microsoft.com/office/powerpoint/2010/main" val="242695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C056D-FC26-4E67-8E31-00E795EF7ACC}"/>
              </a:ext>
            </a:extLst>
          </p:cNvPr>
          <p:cNvSpPr>
            <a:spLocks noGrp="1"/>
          </p:cNvSpPr>
          <p:nvPr>
            <p:ph type="title"/>
          </p:nvPr>
        </p:nvSpPr>
        <p:spPr/>
        <p:txBody>
          <a:bodyPr/>
          <a:lstStyle/>
          <a:p>
            <a:r>
              <a:rPr lang="en-US" dirty="0"/>
              <a:t>Sources of Crowdsourced Data for Transportation Operations </a:t>
            </a:r>
          </a:p>
        </p:txBody>
      </p:sp>
      <p:sp>
        <p:nvSpPr>
          <p:cNvPr id="5" name="Content Placeholder 4">
            <a:extLst>
              <a:ext uri="{FF2B5EF4-FFF2-40B4-BE49-F238E27FC236}">
                <a16:creationId xmlns:a16="http://schemas.microsoft.com/office/drawing/2014/main" id="{545A5F04-0064-4A67-99DF-D4ED9DE31104}"/>
              </a:ext>
            </a:extLst>
          </p:cNvPr>
          <p:cNvSpPr>
            <a:spLocks noGrp="1"/>
          </p:cNvSpPr>
          <p:nvPr>
            <p:ph idx="1"/>
          </p:nvPr>
        </p:nvSpPr>
        <p:spPr>
          <a:xfrm>
            <a:off x="838200" y="2209799"/>
            <a:ext cx="10515600" cy="3967163"/>
          </a:xfrm>
        </p:spPr>
        <p:txBody>
          <a:bodyPr vert="horz" lIns="91440" tIns="45720" rIns="91440" bIns="45720" rtlCol="0" anchor="t">
            <a:normAutofit/>
          </a:bodyPr>
          <a:lstStyle/>
          <a:p>
            <a:pPr marL="514350" indent="-514350">
              <a:spcAft>
                <a:spcPts val="600"/>
              </a:spcAft>
              <a:buFont typeface="+mj-lt"/>
              <a:buAutoNum type="arabicPeriod"/>
            </a:pPr>
            <a:r>
              <a:rPr lang="en-US" dirty="0"/>
              <a:t>Vehicle probe​</a:t>
            </a:r>
          </a:p>
          <a:p>
            <a:pPr marL="514350" indent="-514350">
              <a:spcAft>
                <a:spcPts val="600"/>
              </a:spcAft>
              <a:buFont typeface="+mj-lt"/>
              <a:buAutoNum type="arabicPeriod"/>
            </a:pPr>
            <a:r>
              <a:rPr lang="en-US" dirty="0"/>
              <a:t>Navigation app​</a:t>
            </a:r>
          </a:p>
          <a:p>
            <a:pPr marL="514350" indent="-514350">
              <a:spcAft>
                <a:spcPts val="600"/>
              </a:spcAft>
              <a:buFont typeface="+mj-lt"/>
              <a:buAutoNum type="arabicPeriod"/>
            </a:pPr>
            <a:r>
              <a:rPr lang="en-US" dirty="0"/>
              <a:t>Social media​</a:t>
            </a:r>
          </a:p>
          <a:p>
            <a:pPr marL="514350" indent="-514350">
              <a:spcAft>
                <a:spcPts val="600"/>
              </a:spcAft>
              <a:buFont typeface="+mj-lt"/>
              <a:buAutoNum type="arabicPeriod"/>
            </a:pPr>
            <a:r>
              <a:rPr lang="en-US" dirty="0"/>
              <a:t>Connected vehicle​</a:t>
            </a:r>
          </a:p>
          <a:p>
            <a:pPr marL="514350" indent="-514350">
              <a:spcAft>
                <a:spcPts val="600"/>
              </a:spcAft>
              <a:buFont typeface="+mj-lt"/>
              <a:buAutoNum type="arabicPeriod"/>
            </a:pPr>
            <a:r>
              <a:rPr lang="en-US" dirty="0">
                <a:latin typeface="Arial"/>
                <a:cs typeface="Arial"/>
              </a:rPr>
              <a:t>311 and 511 apps ​</a:t>
            </a:r>
          </a:p>
          <a:p>
            <a:pPr marL="514350" indent="-514350">
              <a:spcAft>
                <a:spcPts val="600"/>
              </a:spcAft>
              <a:buFont typeface="+mj-lt"/>
              <a:buAutoNum type="arabicPeriod"/>
            </a:pPr>
            <a:r>
              <a:rPr lang="en-US" dirty="0"/>
              <a:t>Multimodal probe data​</a:t>
            </a:r>
            <a:endParaRPr lang="en-US" sz="3200" dirty="0"/>
          </a:p>
        </p:txBody>
      </p:sp>
      <p:pic>
        <p:nvPicPr>
          <p:cNvPr id="6" name="Picture 2" descr="Four jars of jelly beans, three having singular color, one with mixed colors. They reflect that some crowdsourced data is from a single information source, but most data is a mix from multiple information sources (mixed color jelly beans).&#10;">
            <a:extLst>
              <a:ext uri="{FF2B5EF4-FFF2-40B4-BE49-F238E27FC236}">
                <a16:creationId xmlns:a16="http://schemas.microsoft.com/office/drawing/2014/main" id="{6FBF5A55-BAE4-4C82-B6CB-98586E9416B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411"/>
          <a:stretch/>
        </p:blipFill>
        <p:spPr bwMode="auto">
          <a:xfrm>
            <a:off x="6318703" y="2020252"/>
            <a:ext cx="5595257" cy="37416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32FEA60-EAD5-4A3E-9A60-84064210BFAD}"/>
              </a:ext>
            </a:extLst>
          </p:cNvPr>
          <p:cNvSpPr txBox="1"/>
          <p:nvPr/>
        </p:nvSpPr>
        <p:spPr>
          <a:xfrm>
            <a:off x="10591273" y="5761861"/>
            <a:ext cx="1322687"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defTabSz="342900">
              <a:defRPr/>
            </a:pPr>
            <a:r>
              <a:rPr lang="en-US" sz="1000" dirty="0">
                <a:solidFill>
                  <a:schemeClr val="bg1"/>
                </a:solidFill>
              </a:rPr>
              <a:t>Source:  Pixabay.</a:t>
            </a:r>
          </a:p>
        </p:txBody>
      </p:sp>
      <p:sp>
        <p:nvSpPr>
          <p:cNvPr id="2" name="Slide Number Placeholder 1">
            <a:extLst>
              <a:ext uri="{FF2B5EF4-FFF2-40B4-BE49-F238E27FC236}">
                <a16:creationId xmlns:a16="http://schemas.microsoft.com/office/drawing/2014/main" id="{05D0223B-A9E2-3BEA-78C1-84E930870E95}"/>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20</a:t>
            </a:fld>
            <a:endParaRPr lang="en-US" dirty="0">
              <a:solidFill>
                <a:schemeClr val="tx1"/>
              </a:solidFill>
            </a:endParaRPr>
          </a:p>
        </p:txBody>
      </p:sp>
    </p:spTree>
    <p:extLst>
      <p:ext uri="{BB962C8B-B14F-4D97-AF65-F5344CB8AC3E}">
        <p14:creationId xmlns:p14="http://schemas.microsoft.com/office/powerpoint/2010/main" val="2207141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C056D-FC26-4E67-8E31-00E795EF7ACC}"/>
              </a:ext>
            </a:extLst>
          </p:cNvPr>
          <p:cNvSpPr>
            <a:spLocks noGrp="1"/>
          </p:cNvSpPr>
          <p:nvPr>
            <p:ph type="title"/>
          </p:nvPr>
        </p:nvSpPr>
        <p:spPr>
          <a:xfrm>
            <a:off x="374248" y="365126"/>
            <a:ext cx="11443504" cy="1278480"/>
          </a:xfrm>
        </p:spPr>
        <p:txBody>
          <a:bodyPr>
            <a:noAutofit/>
          </a:bodyPr>
          <a:lstStyle/>
          <a:p>
            <a:r>
              <a:rPr lang="en-US" sz="3600" dirty="0"/>
              <a:t>What is the typical frequency of real-time data from many common crowdsourced data providers?</a:t>
            </a:r>
          </a:p>
        </p:txBody>
      </p:sp>
      <p:sp>
        <p:nvSpPr>
          <p:cNvPr id="7" name="Content Placeholder 6">
            <a:extLst>
              <a:ext uri="{FF2B5EF4-FFF2-40B4-BE49-F238E27FC236}">
                <a16:creationId xmlns:a16="http://schemas.microsoft.com/office/drawing/2014/main" id="{CADFC0DF-F241-7510-86C0-A64ABCB681C6}"/>
              </a:ext>
            </a:extLst>
          </p:cNvPr>
          <p:cNvSpPr>
            <a:spLocks noGrp="1"/>
          </p:cNvSpPr>
          <p:nvPr>
            <p:ph sz="half" idx="1"/>
          </p:nvPr>
        </p:nvSpPr>
        <p:spPr>
          <a:xfrm>
            <a:off x="609337" y="2141315"/>
            <a:ext cx="5181600" cy="4035647"/>
          </a:xfrm>
        </p:spPr>
        <p:txBody>
          <a:bodyPr>
            <a:normAutofit/>
          </a:bodyPr>
          <a:lstStyle/>
          <a:p>
            <a:pPr marL="914400" indent="-682625">
              <a:lnSpc>
                <a:spcPct val="100000"/>
              </a:lnSpc>
              <a:spcBef>
                <a:spcPts val="2400"/>
              </a:spcBef>
              <a:buAutoNum type="alphaUcPeriod"/>
            </a:pPr>
            <a:r>
              <a:rPr lang="en-US" sz="2800" dirty="0"/>
              <a:t>Every second or two</a:t>
            </a:r>
          </a:p>
          <a:p>
            <a:pPr marL="914400" indent="-682625">
              <a:lnSpc>
                <a:spcPct val="100000"/>
              </a:lnSpc>
              <a:spcBef>
                <a:spcPts val="2400"/>
              </a:spcBef>
              <a:buAutoNum type="alphaUcPeriod"/>
            </a:pPr>
            <a:r>
              <a:rPr lang="en-US" sz="2800" dirty="0"/>
              <a:t>Every minute or two</a:t>
            </a:r>
          </a:p>
          <a:p>
            <a:pPr marL="914400" indent="-682625">
              <a:lnSpc>
                <a:spcPct val="100000"/>
              </a:lnSpc>
              <a:spcBef>
                <a:spcPts val="2400"/>
              </a:spcBef>
              <a:buAutoNum type="alphaUcPeriod"/>
            </a:pPr>
            <a:r>
              <a:rPr lang="en-US" sz="2800" dirty="0"/>
              <a:t>Every 10 or 20 minutes</a:t>
            </a:r>
          </a:p>
          <a:p>
            <a:pPr marL="914400" indent="-682625">
              <a:lnSpc>
                <a:spcPct val="100000"/>
              </a:lnSpc>
              <a:spcBef>
                <a:spcPts val="2400"/>
              </a:spcBef>
              <a:buAutoNum type="alphaUcPeriod"/>
            </a:pPr>
            <a:r>
              <a:rPr lang="en-US" sz="2800" dirty="0"/>
              <a:t>Every hour or two</a:t>
            </a:r>
          </a:p>
        </p:txBody>
      </p:sp>
      <p:sp>
        <p:nvSpPr>
          <p:cNvPr id="2" name="Slide Number Placeholder 1">
            <a:extLst>
              <a:ext uri="{FF2B5EF4-FFF2-40B4-BE49-F238E27FC236}">
                <a16:creationId xmlns:a16="http://schemas.microsoft.com/office/drawing/2014/main" id="{05D0223B-A9E2-3BEA-78C1-84E930870E95}"/>
              </a:ext>
            </a:extLst>
          </p:cNvPr>
          <p:cNvSpPr>
            <a:spLocks noGrp="1"/>
          </p:cNvSpPr>
          <p:nvPr>
            <p:ph type="sldNum" sz="quarter" idx="12"/>
          </p:nvPr>
        </p:nvSpPr>
        <p:spPr/>
        <p:txBody>
          <a:bodyPr anchor="b"/>
          <a:lstStyle/>
          <a:p>
            <a:fld id="{5B27CD50-890E-4B42-9184-3B68D8CA0906}" type="slidenum">
              <a:rPr lang="en-US" smtClean="0">
                <a:solidFill>
                  <a:schemeClr val="tx1"/>
                </a:solidFill>
              </a:rPr>
              <a:pPr/>
              <a:t>21</a:t>
            </a:fld>
            <a:endParaRPr lang="en-US" dirty="0">
              <a:solidFill>
                <a:schemeClr val="tx1"/>
              </a:solidFill>
            </a:endParaRPr>
          </a:p>
        </p:txBody>
      </p:sp>
      <p:sp>
        <p:nvSpPr>
          <p:cNvPr id="9" name="TextBox 8">
            <a:extLst>
              <a:ext uri="{FF2B5EF4-FFF2-40B4-BE49-F238E27FC236}">
                <a16:creationId xmlns:a16="http://schemas.microsoft.com/office/drawing/2014/main" id="{132FEA60-EAD5-4A3E-9A60-84064210BFAD}"/>
              </a:ext>
            </a:extLst>
          </p:cNvPr>
          <p:cNvSpPr txBox="1"/>
          <p:nvPr/>
        </p:nvSpPr>
        <p:spPr>
          <a:xfrm>
            <a:off x="9997776" y="5166293"/>
            <a:ext cx="1322687"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defTabSz="342900">
              <a:defRPr/>
            </a:pPr>
            <a:r>
              <a:rPr lang="en-US" sz="1000" dirty="0">
                <a:solidFill>
                  <a:schemeClr val="bg1"/>
                </a:solidFill>
              </a:rPr>
              <a:t>Source:  Unsplash.</a:t>
            </a:r>
          </a:p>
        </p:txBody>
      </p:sp>
      <p:sp>
        <p:nvSpPr>
          <p:cNvPr id="10" name="Oval 9">
            <a:extLst>
              <a:ext uri="{FF2B5EF4-FFF2-40B4-BE49-F238E27FC236}">
                <a16:creationId xmlns:a16="http://schemas.microsoft.com/office/drawing/2014/main" id="{D4D79837-F577-3C5B-3A38-A3F0517A82C2}"/>
              </a:ext>
            </a:extLst>
          </p:cNvPr>
          <p:cNvSpPr/>
          <p:nvPr/>
        </p:nvSpPr>
        <p:spPr>
          <a:xfrm>
            <a:off x="757638" y="2803005"/>
            <a:ext cx="615893" cy="725055"/>
          </a:xfrm>
          <a:prstGeom prst="ellipse">
            <a:avLst/>
          </a:prstGeom>
          <a:noFill/>
          <a:ln w="571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a:p>
        </p:txBody>
      </p:sp>
      <p:pic>
        <p:nvPicPr>
          <p:cNvPr id="1026" name="Picture 2" descr="Image shows brown-and-white clocks to reflect passage of time.">
            <a:extLst>
              <a:ext uri="{FF2B5EF4-FFF2-40B4-BE49-F238E27FC236}">
                <a16:creationId xmlns:a16="http://schemas.microsoft.com/office/drawing/2014/main" id="{CC6C5D4E-CEC6-9D2C-4BB8-75A612D239BF}"/>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6172200" y="2043455"/>
            <a:ext cx="5148263" cy="312283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14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p:txBody>
          <a:bodyPr/>
          <a:lstStyle/>
          <a:p>
            <a:r>
              <a:rPr lang="en-US" dirty="0"/>
              <a:t>1. Vehicle Probe Data</a:t>
            </a:r>
          </a:p>
        </p:txBody>
      </p:sp>
      <p:sp>
        <p:nvSpPr>
          <p:cNvPr id="3" name="Content Placeholder 2">
            <a:extLst>
              <a:ext uri="{FF2B5EF4-FFF2-40B4-BE49-F238E27FC236}">
                <a16:creationId xmlns:a16="http://schemas.microsoft.com/office/drawing/2014/main" id="{BE40DAF1-2747-4E12-876E-608A0D6F30DF}"/>
              </a:ext>
            </a:extLst>
          </p:cNvPr>
          <p:cNvSpPr>
            <a:spLocks noGrp="1"/>
          </p:cNvSpPr>
          <p:nvPr>
            <p:ph idx="1"/>
          </p:nvPr>
        </p:nvSpPr>
        <p:spPr>
          <a:xfrm>
            <a:off x="838200" y="1825625"/>
            <a:ext cx="4459018" cy="3948509"/>
          </a:xfrm>
        </p:spPr>
        <p:txBody>
          <a:bodyPr vert="horz" lIns="91440" tIns="45720" rIns="91440" bIns="45720" rtlCol="0" anchor="t">
            <a:normAutofit/>
          </a:bodyPr>
          <a:lstStyle/>
          <a:p>
            <a:pPr marL="346075" indent="-344170">
              <a:spcAft>
                <a:spcPts val="600"/>
              </a:spcAft>
            </a:pPr>
            <a:r>
              <a:rPr lang="en-US" b="1" dirty="0">
                <a:latin typeface="Arial"/>
                <a:cs typeface="Arial"/>
              </a:rPr>
              <a:t>Source data</a:t>
            </a:r>
            <a:endParaRPr lang="en-US" dirty="0"/>
          </a:p>
          <a:p>
            <a:pPr marL="346075" indent="-344170">
              <a:spcAft>
                <a:spcPts val="600"/>
              </a:spcAft>
            </a:pPr>
            <a:r>
              <a:rPr lang="en-US" b="1" dirty="0"/>
              <a:t>Data providers</a:t>
            </a:r>
          </a:p>
          <a:p>
            <a:pPr marL="346075" indent="-344170">
              <a:spcAft>
                <a:spcPts val="600"/>
              </a:spcAft>
            </a:pPr>
            <a:r>
              <a:rPr lang="en-US" b="1" dirty="0"/>
              <a:t>Data elements</a:t>
            </a:r>
          </a:p>
          <a:p>
            <a:pPr marL="346075" indent="-344170">
              <a:spcAft>
                <a:spcPts val="600"/>
              </a:spcAft>
            </a:pPr>
            <a:r>
              <a:rPr lang="en-US" b="1" dirty="0"/>
              <a:t>Data frequency</a:t>
            </a:r>
          </a:p>
          <a:p>
            <a:pPr marL="346075" indent="-344170">
              <a:spcAft>
                <a:spcPts val="600"/>
              </a:spcAft>
            </a:pPr>
            <a:r>
              <a:rPr lang="en-US" b="1" dirty="0"/>
              <a:t>Common uses</a:t>
            </a:r>
          </a:p>
          <a:p>
            <a:pPr marL="1905" indent="0">
              <a:spcAft>
                <a:spcPts val="600"/>
              </a:spcAft>
              <a:buNone/>
            </a:pPr>
            <a:endParaRPr lang="en-US" dirty="0"/>
          </a:p>
        </p:txBody>
      </p:sp>
      <p:sp>
        <p:nvSpPr>
          <p:cNvPr id="17" name="Rectangle 16">
            <a:extLst>
              <a:ext uri="{FF2B5EF4-FFF2-40B4-BE49-F238E27FC236}">
                <a16:creationId xmlns:a16="http://schemas.microsoft.com/office/drawing/2014/main" id="{21C980CD-957C-4A18-97B3-68DD3EB836C2}"/>
              </a:ext>
            </a:extLst>
          </p:cNvPr>
          <p:cNvSpPr/>
          <p:nvPr/>
        </p:nvSpPr>
        <p:spPr>
          <a:xfrm>
            <a:off x="7200900" y="5774134"/>
            <a:ext cx="4715207" cy="246221"/>
          </a:xfrm>
          <a:prstGeom prst="rect">
            <a:avLst/>
          </a:prstGeom>
        </p:spPr>
        <p:txBody>
          <a:bodyPr wrap="square">
            <a:spAutoFit/>
          </a:bodyPr>
          <a:lstStyle/>
          <a:p>
            <a:pPr algn="r"/>
            <a:r>
              <a:rPr lang="en-US" sz="1000" dirty="0">
                <a:solidFill>
                  <a:schemeClr val="bg1"/>
                </a:solidFill>
                <a:latin typeface="Arial" panose="020B0604020202020204" pitchFamily="34" charset="0"/>
              </a:rPr>
              <a:t>Source: Adapted from  I-95 Vehicle Probe Project II Interface Guide, 2018.​</a:t>
            </a:r>
            <a:endParaRPr lang="en-US" sz="1000" dirty="0">
              <a:solidFill>
                <a:schemeClr val="bg1"/>
              </a:solidFill>
            </a:endParaRPr>
          </a:p>
        </p:txBody>
      </p:sp>
      <p:pic>
        <p:nvPicPr>
          <p:cNvPr id="13" name="Picture 12" descr="Collectively the image depicts vehicle probe data through a call out box, a map, and a color-coded speed legend. The call out box that lists sample vehicle probe data fields such as segment length, speed, and historical average speed. To the left of the call-out box is a color coded map of roadways where color reflects various speeds. At the bottom is a speed color legend with a different color for each 10 mph speed associated with the map.&#10;&#10;https://tetcoalition.org/wp-content/uploads/2015/02/I-95-VPP-II-INRIX-Inteface-Guide-v1-Dec-2014.pdf?dd650d">
            <a:extLst>
              <a:ext uri="{FF2B5EF4-FFF2-40B4-BE49-F238E27FC236}">
                <a16:creationId xmlns:a16="http://schemas.microsoft.com/office/drawing/2014/main" id="{56605D86-4301-4D39-8E91-4DC696489435}"/>
              </a:ext>
            </a:extLst>
          </p:cNvPr>
          <p:cNvPicPr>
            <a:picLocks noChangeAspect="1"/>
          </p:cNvPicPr>
          <p:nvPr/>
        </p:nvPicPr>
        <p:blipFill>
          <a:blip r:embed="rId3"/>
          <a:stretch>
            <a:fillRect/>
          </a:stretch>
        </p:blipFill>
        <p:spPr>
          <a:xfrm>
            <a:off x="5141123" y="1460013"/>
            <a:ext cx="6663506" cy="4279763"/>
          </a:xfrm>
          <a:prstGeom prst="rect">
            <a:avLst/>
          </a:prstGeom>
        </p:spPr>
      </p:pic>
      <p:sp>
        <p:nvSpPr>
          <p:cNvPr id="5" name="Slide Number Placeholder 1">
            <a:extLst>
              <a:ext uri="{FF2B5EF4-FFF2-40B4-BE49-F238E27FC236}">
                <a16:creationId xmlns:a16="http://schemas.microsoft.com/office/drawing/2014/main" id="{C16F30B1-2231-0F0D-7FF8-06CDF459C0A3}"/>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22</a:t>
            </a:fld>
            <a:endParaRPr lang="en-US" dirty="0">
              <a:solidFill>
                <a:schemeClr val="tx1"/>
              </a:solidFill>
            </a:endParaRPr>
          </a:p>
        </p:txBody>
      </p:sp>
    </p:spTree>
    <p:extLst>
      <p:ext uri="{BB962C8B-B14F-4D97-AF65-F5344CB8AC3E}">
        <p14:creationId xmlns:p14="http://schemas.microsoft.com/office/powerpoint/2010/main" val="2905933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p:txBody>
          <a:bodyPr/>
          <a:lstStyle/>
          <a:p>
            <a:r>
              <a:rPr lang="en-US" dirty="0">
                <a:latin typeface="Arial"/>
                <a:cs typeface="Arial"/>
              </a:rPr>
              <a:t>1. Vehicle Probe Data Characteristics</a:t>
            </a:r>
            <a:endParaRPr lang="en-US" dirty="0"/>
          </a:p>
        </p:txBody>
      </p:sp>
      <p:graphicFrame>
        <p:nvGraphicFramePr>
          <p:cNvPr id="7" name="Table 7">
            <a:extLst>
              <a:ext uri="{FF2B5EF4-FFF2-40B4-BE49-F238E27FC236}">
                <a16:creationId xmlns:a16="http://schemas.microsoft.com/office/drawing/2014/main" id="{58FA4421-F37F-439F-8C83-537B65939DDE}"/>
              </a:ext>
            </a:extLst>
          </p:cNvPr>
          <p:cNvGraphicFramePr>
            <a:graphicFrameLocks noGrp="1"/>
          </p:cNvGraphicFramePr>
          <p:nvPr>
            <p:ph idx="1"/>
            <p:extLst>
              <p:ext uri="{D42A27DB-BD31-4B8C-83A1-F6EECF244321}">
                <p14:modId xmlns:p14="http://schemas.microsoft.com/office/powerpoint/2010/main" val="1755254004"/>
              </p:ext>
            </p:extLst>
          </p:nvPr>
        </p:nvGraphicFramePr>
        <p:xfrm>
          <a:off x="838200" y="1573375"/>
          <a:ext cx="10515600" cy="4306372"/>
        </p:xfrm>
        <a:graphic>
          <a:graphicData uri="http://schemas.openxmlformats.org/drawingml/2006/table">
            <a:tbl>
              <a:tblPr firstRow="1" bandRow="1">
                <a:tableStyleId>{5C22544A-7EE6-4342-B048-85BDC9FD1C3A}</a:tableStyleId>
              </a:tblPr>
              <a:tblGrid>
                <a:gridCol w="2871952">
                  <a:extLst>
                    <a:ext uri="{9D8B030D-6E8A-4147-A177-3AD203B41FA5}">
                      <a16:colId xmlns:a16="http://schemas.microsoft.com/office/drawing/2014/main" val="736499284"/>
                    </a:ext>
                  </a:extLst>
                </a:gridCol>
                <a:gridCol w="7643648">
                  <a:extLst>
                    <a:ext uri="{9D8B030D-6E8A-4147-A177-3AD203B41FA5}">
                      <a16:colId xmlns:a16="http://schemas.microsoft.com/office/drawing/2014/main" val="2124632651"/>
                    </a:ext>
                  </a:extLst>
                </a:gridCol>
              </a:tblGrid>
              <a:tr h="61696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Characteristic</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High-Level Descriptors</a:t>
                      </a:r>
                    </a:p>
                  </a:txBody>
                  <a:tcPr anchor="ctr"/>
                </a:tc>
                <a:extLst>
                  <a:ext uri="{0D108BD9-81ED-4DB2-BD59-A6C34878D82A}">
                    <a16:rowId xmlns:a16="http://schemas.microsoft.com/office/drawing/2014/main" val="2309513542"/>
                  </a:ext>
                </a:extLst>
              </a:tr>
              <a:tr h="72998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sources</a:t>
                      </a:r>
                    </a:p>
                  </a:txBody>
                  <a:tcPr marR="274320" anchor="ctr"/>
                </a:tc>
                <a:tc>
                  <a:txBody>
                    <a:bodyPr/>
                    <a:lstStyle/>
                    <a:p>
                      <a:r>
                        <a:rPr lang="en-US" dirty="0"/>
                        <a:t>Cellular triangulation, fleet and traveler </a:t>
                      </a:r>
                      <a:r>
                        <a:rPr lang="en-US" dirty="0">
                          <a:solidFill>
                            <a:schemeClr val="tx1"/>
                          </a:solidFill>
                        </a:rPr>
                        <a:t>Global Positioning System (GPS) </a:t>
                      </a:r>
                      <a:r>
                        <a:rPr lang="en-US" dirty="0"/>
                        <a:t>devices or applications, connected vehicle data, and State or local ITS data.</a:t>
                      </a:r>
                    </a:p>
                  </a:txBody>
                  <a:tcPr anchor="ctr"/>
                </a:tc>
                <a:extLst>
                  <a:ext uri="{0D108BD9-81ED-4DB2-BD59-A6C34878D82A}">
                    <a16:rowId xmlns:a16="http://schemas.microsoft.com/office/drawing/2014/main" val="252419574"/>
                  </a:ext>
                </a:extLst>
              </a:tr>
              <a:tr h="61696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providers</a:t>
                      </a:r>
                    </a:p>
                  </a:txBody>
                  <a:tcPr marR="274320" anchor="ctr"/>
                </a:tc>
                <a:tc>
                  <a:txBody>
                    <a:bodyPr/>
                    <a:lstStyle/>
                    <a:p>
                      <a:r>
                        <a:rPr lang="en-US" dirty="0"/>
                        <a:t>INRIX</a:t>
                      </a:r>
                      <a:r>
                        <a:rPr lang="en-US" sz="1800" b="0" i="0" kern="1200" dirty="0">
                          <a:solidFill>
                            <a:schemeClr val="dk1"/>
                          </a:solidFill>
                          <a:effectLst/>
                          <a:latin typeface="+mn-lt"/>
                          <a:ea typeface="+mn-ea"/>
                          <a:cs typeface="+mn-cs"/>
                        </a:rPr>
                        <a:t>®</a:t>
                      </a:r>
                      <a:r>
                        <a:rPr lang="en-US" dirty="0"/>
                        <a:t>, HERE</a:t>
                      </a:r>
                      <a:r>
                        <a:rPr lang="en-US" sz="1800" b="0" i="0" kern="1200" dirty="0">
                          <a:solidFill>
                            <a:schemeClr val="dk1"/>
                          </a:solidFill>
                          <a:effectLst/>
                          <a:latin typeface="+mn-lt"/>
                          <a:ea typeface="+mn-ea"/>
                          <a:cs typeface="+mn-cs"/>
                        </a:rPr>
                        <a:t>®</a:t>
                      </a:r>
                      <a:r>
                        <a:rPr lang="en-US" dirty="0"/>
                        <a:t>, TomTom</a:t>
                      </a:r>
                      <a:r>
                        <a:rPr lang="en-US" sz="1800" b="0" i="0" kern="1200" dirty="0">
                          <a:solidFill>
                            <a:schemeClr val="dk1"/>
                          </a:solidFill>
                          <a:effectLst/>
                          <a:latin typeface="+mn-lt"/>
                          <a:ea typeface="+mn-ea"/>
                          <a:cs typeface="+mn-cs"/>
                        </a:rPr>
                        <a:t>®</a:t>
                      </a:r>
                      <a:r>
                        <a:rPr lang="en-US" dirty="0"/>
                        <a:t>, Verizon</a:t>
                      </a:r>
                      <a:r>
                        <a:rPr lang="en-US" sz="1800" b="0" i="0" kern="1200" dirty="0">
                          <a:solidFill>
                            <a:schemeClr val="dk1"/>
                          </a:solidFill>
                          <a:effectLst/>
                          <a:latin typeface="+mn-lt"/>
                          <a:ea typeface="+mn-ea"/>
                          <a:cs typeface="+mn-cs"/>
                        </a:rPr>
                        <a:t>®</a:t>
                      </a:r>
                      <a:r>
                        <a:rPr lang="en-US" dirty="0"/>
                        <a:t>, and others.</a:t>
                      </a:r>
                    </a:p>
                  </a:txBody>
                  <a:tcPr anchor="ctr"/>
                </a:tc>
                <a:extLst>
                  <a:ext uri="{0D108BD9-81ED-4DB2-BD59-A6C34878D82A}">
                    <a16:rowId xmlns:a16="http://schemas.microsoft.com/office/drawing/2014/main" val="3031464778"/>
                  </a:ext>
                </a:extLst>
              </a:tr>
              <a:tr h="72998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elements</a:t>
                      </a:r>
                    </a:p>
                  </a:txBody>
                  <a:tcPr marR="274320" anchor="ctr"/>
                </a:tc>
                <a:tc>
                  <a:txBody>
                    <a:bodyPr/>
                    <a:lstStyle/>
                    <a:p>
                      <a:r>
                        <a:rPr lang="en-US" dirty="0"/>
                        <a:t>Speed and travel time by road segment, traffic event alerts, traffic tiles with color-coded speeds. </a:t>
                      </a:r>
                    </a:p>
                  </a:txBody>
                  <a:tcPr anchor="ctr"/>
                </a:tc>
                <a:extLst>
                  <a:ext uri="{0D108BD9-81ED-4DB2-BD59-A6C34878D82A}">
                    <a16:rowId xmlns:a16="http://schemas.microsoft.com/office/drawing/2014/main" val="5065870"/>
                  </a:ext>
                </a:extLst>
              </a:tr>
              <a:tr h="69807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frequency</a:t>
                      </a:r>
                    </a:p>
                  </a:txBody>
                  <a:tcPr marR="274320" anchor="ctr"/>
                </a:tc>
                <a:tc>
                  <a:txBody>
                    <a:bodyPr/>
                    <a:lstStyle/>
                    <a:p>
                      <a:r>
                        <a:rPr lang="en-US" sz="1800" kern="1200" dirty="0">
                          <a:solidFill>
                            <a:schemeClr val="dk1"/>
                          </a:solidFill>
                          <a:effectLst/>
                          <a:latin typeface="+mn-lt"/>
                          <a:ea typeface="+mn-ea"/>
                          <a:cs typeface="+mn-cs"/>
                        </a:rPr>
                        <a:t>Typically, real-time data </a:t>
                      </a:r>
                      <a:r>
                        <a:rPr lang="en-US" sz="1800" kern="1200" dirty="0">
                          <a:solidFill>
                            <a:schemeClr val="tx1"/>
                          </a:solidFill>
                          <a:effectLst/>
                          <a:latin typeface="+mn-lt"/>
                          <a:ea typeface="+mn-ea"/>
                          <a:cs typeface="+mn-cs"/>
                        </a:rPr>
                        <a:t>are</a:t>
                      </a:r>
                      <a:r>
                        <a:rPr lang="en-US" sz="1800" kern="1200" dirty="0">
                          <a:solidFill>
                            <a:schemeClr val="dk1"/>
                          </a:solidFill>
                          <a:effectLst/>
                          <a:latin typeface="+mn-lt"/>
                          <a:ea typeface="+mn-ea"/>
                          <a:cs typeface="+mn-cs"/>
                        </a:rPr>
                        <a:t> transmitted every minute. </a:t>
                      </a:r>
                    </a:p>
                    <a:p>
                      <a:r>
                        <a:rPr lang="en-US" sz="1800" kern="1200" dirty="0">
                          <a:solidFill>
                            <a:schemeClr val="dk1"/>
                          </a:solidFill>
                          <a:effectLst/>
                          <a:latin typeface="+mn-lt"/>
                          <a:ea typeface="+mn-ea"/>
                          <a:cs typeface="+mn-cs"/>
                        </a:rPr>
                        <a:t>Some vendors also offer archived data.</a:t>
                      </a:r>
                      <a:endParaRPr lang="en-US" dirty="0"/>
                    </a:p>
                  </a:txBody>
                  <a:tcPr anchor="ctr"/>
                </a:tc>
                <a:extLst>
                  <a:ext uri="{0D108BD9-81ED-4DB2-BD59-A6C34878D82A}">
                    <a16:rowId xmlns:a16="http://schemas.microsoft.com/office/drawing/2014/main" val="663785697"/>
                  </a:ext>
                </a:extLst>
              </a:tr>
              <a:tr h="72998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Common uses</a:t>
                      </a:r>
                    </a:p>
                  </a:txBody>
                  <a:tcPr marR="274320" anchor="ctr"/>
                </a:tc>
                <a:tc>
                  <a:txBody>
                    <a:bodyPr/>
                    <a:lstStyle/>
                    <a:p>
                      <a:r>
                        <a:rPr lang="en-US" dirty="0"/>
                        <a:t>Real</a:t>
                      </a:r>
                      <a:r>
                        <a:rPr lang="en-US" dirty="0">
                          <a:solidFill>
                            <a:schemeClr val="tx1"/>
                          </a:solidFill>
                        </a:rPr>
                        <a:t>-</a:t>
                      </a:r>
                      <a:r>
                        <a:rPr lang="en-US" dirty="0"/>
                        <a:t>time traffic monitoring, </a:t>
                      </a:r>
                      <a:r>
                        <a:rPr lang="en-US" dirty="0">
                          <a:solidFill>
                            <a:schemeClr val="tx1"/>
                          </a:solidFill>
                        </a:rPr>
                        <a:t>r</a:t>
                      </a:r>
                      <a:r>
                        <a:rPr lang="en-US" dirty="0"/>
                        <a:t>eal</a:t>
                      </a:r>
                      <a:r>
                        <a:rPr lang="en-US" dirty="0">
                          <a:solidFill>
                            <a:schemeClr val="tx1"/>
                          </a:solidFill>
                        </a:rPr>
                        <a:t>-</a:t>
                      </a:r>
                      <a:r>
                        <a:rPr lang="en-US" dirty="0"/>
                        <a:t>time traveler information,</a:t>
                      </a:r>
                      <a:r>
                        <a:rPr lang="en-US" dirty="0">
                          <a:solidFill>
                            <a:schemeClr val="tx1"/>
                          </a:solidFill>
                        </a:rPr>
                        <a:t> archived </a:t>
                      </a:r>
                      <a:r>
                        <a:rPr lang="en-US" dirty="0"/>
                        <a:t>data for performance, before and after studies, project prioritization, and planning for operations.</a:t>
                      </a:r>
                    </a:p>
                  </a:txBody>
                  <a:tcPr anchor="ctr"/>
                </a:tc>
                <a:extLst>
                  <a:ext uri="{0D108BD9-81ED-4DB2-BD59-A6C34878D82A}">
                    <a16:rowId xmlns:a16="http://schemas.microsoft.com/office/drawing/2014/main" val="1155324869"/>
                  </a:ext>
                </a:extLst>
              </a:tr>
            </a:tbl>
          </a:graphicData>
        </a:graphic>
      </p:graphicFrame>
      <p:sp>
        <p:nvSpPr>
          <p:cNvPr id="3" name="Slide Number Placeholder 1">
            <a:extLst>
              <a:ext uri="{FF2B5EF4-FFF2-40B4-BE49-F238E27FC236}">
                <a16:creationId xmlns:a16="http://schemas.microsoft.com/office/drawing/2014/main" id="{12F8FCB1-3CEE-8575-6444-5DEFE8FC3B07}"/>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23</a:t>
            </a:fld>
            <a:endParaRPr lang="en-US" dirty="0">
              <a:solidFill>
                <a:schemeClr val="tx1"/>
              </a:solidFill>
            </a:endParaRPr>
          </a:p>
        </p:txBody>
      </p:sp>
    </p:spTree>
    <p:extLst>
      <p:ext uri="{BB962C8B-B14F-4D97-AF65-F5344CB8AC3E}">
        <p14:creationId xmlns:p14="http://schemas.microsoft.com/office/powerpoint/2010/main" val="401392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28" y="0"/>
            <a:ext cx="8650028" cy="1728439"/>
          </a:xfrm>
        </p:spPr>
        <p:txBody>
          <a:bodyPr>
            <a:normAutofit fontScale="90000"/>
          </a:bodyPr>
          <a:lstStyle/>
          <a:p>
            <a:pPr algn="ctr"/>
            <a:r>
              <a:rPr lang="en-US" dirty="0"/>
              <a:t>Missouri Crowdsourced Data</a:t>
            </a:r>
            <a:br>
              <a:rPr lang="en-US" dirty="0"/>
            </a:br>
            <a:r>
              <a:rPr lang="en-US" dirty="0"/>
              <a:t>Use Case #1: </a:t>
            </a:r>
            <a:br>
              <a:rPr lang="en-US" dirty="0"/>
            </a:br>
            <a:r>
              <a:rPr lang="en-US" dirty="0"/>
              <a:t>Rural Queue Warning System</a:t>
            </a:r>
          </a:p>
        </p:txBody>
      </p:sp>
      <p:pic>
        <p:nvPicPr>
          <p:cNvPr id="1026" name="Picture 2">
            <a:extLst>
              <a:ext uri="{FF2B5EF4-FFF2-40B4-BE49-F238E27FC236}">
                <a16:creationId xmlns:a16="http://schemas.microsoft.com/office/drawing/2014/main" id="{81658C52-361F-4D88-A249-81BAC46944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12" t="7516" r="21242" b="49585"/>
          <a:stretch/>
        </p:blipFill>
        <p:spPr bwMode="auto">
          <a:xfrm>
            <a:off x="7047570" y="3116766"/>
            <a:ext cx="4786871" cy="26689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1B13FFC-07ED-4056-883D-5871C1F4F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97" y="2888166"/>
            <a:ext cx="6539072" cy="343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636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p:txBody>
          <a:bodyPr/>
          <a:lstStyle/>
          <a:p>
            <a:r>
              <a:rPr lang="en-US" dirty="0">
                <a:latin typeface="Arial"/>
                <a:cs typeface="Arial"/>
              </a:rPr>
              <a:t>2. Navigation App Data</a:t>
            </a:r>
            <a:endParaRPr lang="en-US" dirty="0"/>
          </a:p>
        </p:txBody>
      </p:sp>
      <p:sp>
        <p:nvSpPr>
          <p:cNvPr id="3" name="Content Placeholder 2">
            <a:extLst>
              <a:ext uri="{FF2B5EF4-FFF2-40B4-BE49-F238E27FC236}">
                <a16:creationId xmlns:a16="http://schemas.microsoft.com/office/drawing/2014/main" id="{BE40DAF1-2747-4E12-876E-608A0D6F30DF}"/>
              </a:ext>
            </a:extLst>
          </p:cNvPr>
          <p:cNvSpPr>
            <a:spLocks noGrp="1"/>
          </p:cNvSpPr>
          <p:nvPr>
            <p:ph idx="1"/>
          </p:nvPr>
        </p:nvSpPr>
        <p:spPr>
          <a:xfrm>
            <a:off x="838200" y="1825625"/>
            <a:ext cx="4459018" cy="3948509"/>
          </a:xfrm>
        </p:spPr>
        <p:txBody>
          <a:bodyPr vert="horz" lIns="91440" tIns="45720" rIns="91440" bIns="45720" rtlCol="0" anchor="t">
            <a:normAutofit/>
          </a:bodyPr>
          <a:lstStyle/>
          <a:p>
            <a:pPr marL="346075" indent="-344170">
              <a:spcAft>
                <a:spcPts val="600"/>
              </a:spcAft>
            </a:pPr>
            <a:r>
              <a:rPr lang="en-US" b="1" dirty="0">
                <a:latin typeface="Arial"/>
                <a:cs typeface="Arial"/>
              </a:rPr>
              <a:t>Source data</a:t>
            </a:r>
            <a:endParaRPr lang="en-US" dirty="0"/>
          </a:p>
          <a:p>
            <a:pPr marL="346075" indent="-344170">
              <a:spcAft>
                <a:spcPts val="600"/>
              </a:spcAft>
            </a:pPr>
            <a:r>
              <a:rPr lang="en-US" b="1" dirty="0"/>
              <a:t>Data providers</a:t>
            </a:r>
          </a:p>
          <a:p>
            <a:pPr marL="346075" indent="-344170">
              <a:spcAft>
                <a:spcPts val="600"/>
              </a:spcAft>
            </a:pPr>
            <a:r>
              <a:rPr lang="en-US" b="1" dirty="0"/>
              <a:t>Data elements</a:t>
            </a:r>
          </a:p>
          <a:p>
            <a:pPr marL="346075" indent="-344170">
              <a:spcAft>
                <a:spcPts val="600"/>
              </a:spcAft>
            </a:pPr>
            <a:r>
              <a:rPr lang="en-US" b="1" dirty="0"/>
              <a:t>Data frequency</a:t>
            </a:r>
          </a:p>
          <a:p>
            <a:pPr marL="346075" indent="-344170">
              <a:spcAft>
                <a:spcPts val="600"/>
              </a:spcAft>
            </a:pPr>
            <a:r>
              <a:rPr lang="en-US" b="1" dirty="0"/>
              <a:t>Common uses</a:t>
            </a:r>
          </a:p>
          <a:p>
            <a:pPr marL="1905" indent="0">
              <a:spcAft>
                <a:spcPts val="600"/>
              </a:spcAft>
              <a:buNone/>
            </a:pPr>
            <a:endParaRPr lang="en-US" dirty="0"/>
          </a:p>
          <a:p>
            <a:pPr marL="344170" indent="-344170"/>
            <a:endParaRPr lang="en-US" b="1" dirty="0">
              <a:solidFill>
                <a:schemeClr val="accent4">
                  <a:lumMod val="40000"/>
                  <a:lumOff val="60000"/>
                </a:schemeClr>
              </a:solidFill>
            </a:endParaRPr>
          </a:p>
          <a:p>
            <a:pPr marL="344170" indent="-344170"/>
            <a:endParaRPr lang="en-US" b="1" dirty="0">
              <a:solidFill>
                <a:schemeClr val="accent4">
                  <a:lumMod val="40000"/>
                  <a:lumOff val="60000"/>
                </a:schemeClr>
              </a:solidFill>
            </a:endParaRPr>
          </a:p>
          <a:p>
            <a:pPr marL="344170" indent="-344170"/>
            <a:endParaRPr lang="en-US" b="1" dirty="0">
              <a:solidFill>
                <a:schemeClr val="accent4">
                  <a:lumMod val="40000"/>
                  <a:lumOff val="60000"/>
                </a:schemeClr>
              </a:solidFill>
            </a:endParaRPr>
          </a:p>
          <a:p>
            <a:pPr marL="344170" indent="-344170"/>
            <a:endParaRPr lang="en-US" b="1" dirty="0">
              <a:solidFill>
                <a:schemeClr val="accent4">
                  <a:lumMod val="40000"/>
                  <a:lumOff val="60000"/>
                </a:schemeClr>
              </a:solidFill>
            </a:endParaRPr>
          </a:p>
          <a:p>
            <a:pPr marL="344170" indent="-344170"/>
            <a:endParaRPr lang="en-US" b="1" dirty="0">
              <a:solidFill>
                <a:schemeClr val="accent4">
                  <a:lumMod val="40000"/>
                  <a:lumOff val="60000"/>
                </a:schemeClr>
              </a:solidFill>
            </a:endParaRPr>
          </a:p>
          <a:p>
            <a:pPr marL="344170" indent="-344170"/>
            <a:endParaRPr lang="en-US" dirty="0"/>
          </a:p>
        </p:txBody>
      </p:sp>
      <p:pic>
        <p:nvPicPr>
          <p:cNvPr id="10" name="Picture 9" descr="Screenshot of the Waze Traffic Viewer tool showing an incident event occurring on a major roadway. The left side of the tool interface lists segments with unusual traffic, the right side of the tool interface shows a map with Waze icons of congestion and roadway crash at multiple points along a roadway.">
            <a:extLst>
              <a:ext uri="{FF2B5EF4-FFF2-40B4-BE49-F238E27FC236}">
                <a16:creationId xmlns:a16="http://schemas.microsoft.com/office/drawing/2014/main" id="{B951401F-3065-4465-B9C1-2CDDAFADE4E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6096000" y="1598953"/>
            <a:ext cx="5492972" cy="4109060"/>
          </a:xfrm>
          <a:prstGeom prst="rect">
            <a:avLst/>
          </a:prstGeom>
        </p:spPr>
      </p:pic>
      <p:sp>
        <p:nvSpPr>
          <p:cNvPr id="14" name="TextBox 13">
            <a:extLst>
              <a:ext uri="{FF2B5EF4-FFF2-40B4-BE49-F238E27FC236}">
                <a16:creationId xmlns:a16="http://schemas.microsoft.com/office/drawing/2014/main" id="{28E62ECF-F7A8-462F-9D4D-6CB1A46EB3FA}"/>
              </a:ext>
            </a:extLst>
          </p:cNvPr>
          <p:cNvSpPr txBox="1"/>
          <p:nvPr/>
        </p:nvSpPr>
        <p:spPr>
          <a:xfrm>
            <a:off x="7307031" y="5708013"/>
            <a:ext cx="4281941" cy="246221"/>
          </a:xfrm>
          <a:prstGeom prst="rect">
            <a:avLst/>
          </a:prstGeom>
          <a:noFill/>
        </p:spPr>
        <p:txBody>
          <a:bodyPr wrap="none" rtlCol="0">
            <a:spAutoFit/>
          </a:bodyPr>
          <a:lstStyle/>
          <a:p>
            <a:pPr algn="r"/>
            <a:r>
              <a:rPr lang="en-US" sz="1000" dirty="0">
                <a:solidFill>
                  <a:schemeClr val="bg1"/>
                </a:solidFill>
                <a:latin typeface="Arial" panose="020B0604020202020204" pitchFamily="34" charset="0"/>
                <a:cs typeface="Arial" panose="020B0604020202020204" pitchFamily="34" charset="0"/>
              </a:rPr>
              <a:t>Source: Massachusetts DOT, screen shot of event through Waze</a:t>
            </a:r>
            <a:r>
              <a:rPr lang="en-US" sz="1000" dirty="0">
                <a:solidFill>
                  <a:schemeClr val="bg1"/>
                </a:solidFill>
                <a:effectLst/>
                <a:latin typeface="Roboto" panose="02000000000000000000" pitchFamily="2" charset="0"/>
              </a:rPr>
              <a:t>®</a:t>
            </a:r>
            <a:r>
              <a:rPr lang="en-US" sz="1000" dirty="0">
                <a:solidFill>
                  <a:schemeClr val="bg1"/>
                </a:solidFill>
                <a:latin typeface="Arial" panose="020B0604020202020204" pitchFamily="34" charset="0"/>
                <a:cs typeface="Arial" panose="020B0604020202020204" pitchFamily="34" charset="0"/>
              </a:rPr>
              <a:t> Tool.</a:t>
            </a:r>
          </a:p>
        </p:txBody>
      </p:sp>
      <p:sp>
        <p:nvSpPr>
          <p:cNvPr id="5" name="Slide Number Placeholder 1">
            <a:extLst>
              <a:ext uri="{FF2B5EF4-FFF2-40B4-BE49-F238E27FC236}">
                <a16:creationId xmlns:a16="http://schemas.microsoft.com/office/drawing/2014/main" id="{FC1F028C-E289-555F-EA93-8D48D1B06443}"/>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25</a:t>
            </a:fld>
            <a:endParaRPr lang="en-US" dirty="0">
              <a:solidFill>
                <a:schemeClr val="tx1"/>
              </a:solidFill>
            </a:endParaRPr>
          </a:p>
        </p:txBody>
      </p:sp>
    </p:spTree>
    <p:extLst>
      <p:ext uri="{BB962C8B-B14F-4D97-AF65-F5344CB8AC3E}">
        <p14:creationId xmlns:p14="http://schemas.microsoft.com/office/powerpoint/2010/main" val="2228676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p:txBody>
          <a:bodyPr/>
          <a:lstStyle/>
          <a:p>
            <a:r>
              <a:rPr lang="en-US" dirty="0">
                <a:latin typeface="Arial"/>
                <a:cs typeface="Arial"/>
              </a:rPr>
              <a:t>2. Navigation App Data Characteristics</a:t>
            </a:r>
            <a:endParaRPr lang="en-US" dirty="0"/>
          </a:p>
        </p:txBody>
      </p:sp>
      <p:graphicFrame>
        <p:nvGraphicFramePr>
          <p:cNvPr id="7" name="Table 7">
            <a:extLst>
              <a:ext uri="{FF2B5EF4-FFF2-40B4-BE49-F238E27FC236}">
                <a16:creationId xmlns:a16="http://schemas.microsoft.com/office/drawing/2014/main" id="{58FA4421-F37F-439F-8C83-537B65939DDE}"/>
              </a:ext>
            </a:extLst>
          </p:cNvPr>
          <p:cNvGraphicFramePr>
            <a:graphicFrameLocks noGrp="1"/>
          </p:cNvGraphicFramePr>
          <p:nvPr>
            <p:ph idx="1"/>
            <p:extLst>
              <p:ext uri="{D42A27DB-BD31-4B8C-83A1-F6EECF244321}">
                <p14:modId xmlns:p14="http://schemas.microsoft.com/office/powerpoint/2010/main" val="2408759561"/>
              </p:ext>
            </p:extLst>
          </p:nvPr>
        </p:nvGraphicFramePr>
        <p:xfrm>
          <a:off x="838200" y="1423063"/>
          <a:ext cx="10515600" cy="4675860"/>
        </p:xfrm>
        <a:graphic>
          <a:graphicData uri="http://schemas.openxmlformats.org/drawingml/2006/table">
            <a:tbl>
              <a:tblPr firstRow="1" bandRow="1">
                <a:tableStyleId>{5C22544A-7EE6-4342-B048-85BDC9FD1C3A}</a:tableStyleId>
              </a:tblPr>
              <a:tblGrid>
                <a:gridCol w="2871952">
                  <a:extLst>
                    <a:ext uri="{9D8B030D-6E8A-4147-A177-3AD203B41FA5}">
                      <a16:colId xmlns:a16="http://schemas.microsoft.com/office/drawing/2014/main" val="736499284"/>
                    </a:ext>
                  </a:extLst>
                </a:gridCol>
                <a:gridCol w="7643648">
                  <a:extLst>
                    <a:ext uri="{9D8B030D-6E8A-4147-A177-3AD203B41FA5}">
                      <a16:colId xmlns:a16="http://schemas.microsoft.com/office/drawing/2014/main" val="2124632651"/>
                    </a:ext>
                  </a:extLst>
                </a:gridCol>
              </a:tblGrid>
              <a:tr h="63973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Characteristic</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High-Level Descriptors</a:t>
                      </a:r>
                    </a:p>
                  </a:txBody>
                  <a:tcPr anchor="ctr"/>
                </a:tc>
                <a:extLst>
                  <a:ext uri="{0D108BD9-81ED-4DB2-BD59-A6C34878D82A}">
                    <a16:rowId xmlns:a16="http://schemas.microsoft.com/office/drawing/2014/main" val="2309513542"/>
                  </a:ext>
                </a:extLst>
              </a:tr>
              <a:tr h="7569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Source data</a:t>
                      </a:r>
                    </a:p>
                  </a:txBody>
                  <a:tcPr marR="274320" anchor="ctr"/>
                </a:tc>
                <a:tc>
                  <a:txBody>
                    <a:bodyPr/>
                    <a:lstStyle/>
                    <a:p>
                      <a:r>
                        <a:rPr lang="en-US" dirty="0"/>
                        <a:t>User account data, traveler reports, mobile app GPS, historic data, State-provided road closure data.</a:t>
                      </a:r>
                    </a:p>
                  </a:txBody>
                  <a:tcPr anchor="ctr"/>
                </a:tc>
                <a:extLst>
                  <a:ext uri="{0D108BD9-81ED-4DB2-BD59-A6C34878D82A}">
                    <a16:rowId xmlns:a16="http://schemas.microsoft.com/office/drawing/2014/main" val="252419574"/>
                  </a:ext>
                </a:extLst>
              </a:tr>
              <a:tr h="63973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providers</a:t>
                      </a:r>
                    </a:p>
                  </a:txBody>
                  <a:tcPr marR="274320" anchor="ctr"/>
                </a:tc>
                <a:tc>
                  <a:txBody>
                    <a:bodyPr/>
                    <a:lstStyle/>
                    <a:p>
                      <a:r>
                        <a:rPr lang="en-US" dirty="0"/>
                        <a:t>Waze</a:t>
                      </a:r>
                      <a:r>
                        <a:rPr lang="en-US" sz="1800" b="0" i="0" dirty="0">
                          <a:solidFill>
                            <a:schemeClr val="tx1"/>
                          </a:solidFill>
                          <a:effectLst/>
                          <a:latin typeface="Roboto" panose="02000000000000000000" pitchFamily="2" charset="0"/>
                        </a:rPr>
                        <a:t>®</a:t>
                      </a:r>
                      <a:r>
                        <a:rPr lang="en-US" dirty="0"/>
                        <a:t>, Google Maps</a:t>
                      </a:r>
                      <a:r>
                        <a:rPr lang="en-US" sz="1800" b="0" i="0" dirty="0">
                          <a:solidFill>
                            <a:schemeClr val="tx1"/>
                          </a:solidFill>
                          <a:effectLst/>
                          <a:latin typeface="Roboto" panose="02000000000000000000" pitchFamily="2" charset="0"/>
                        </a:rPr>
                        <a:t>®</a:t>
                      </a:r>
                      <a:r>
                        <a:rPr lang="en-US" dirty="0"/>
                        <a:t>, others.</a:t>
                      </a:r>
                    </a:p>
                  </a:txBody>
                  <a:tcPr anchor="ctr"/>
                </a:tc>
                <a:extLst>
                  <a:ext uri="{0D108BD9-81ED-4DB2-BD59-A6C34878D82A}">
                    <a16:rowId xmlns:a16="http://schemas.microsoft.com/office/drawing/2014/main" val="3031464778"/>
                  </a:ext>
                </a:extLst>
              </a:tr>
              <a:tr h="7569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elements</a:t>
                      </a:r>
                    </a:p>
                  </a:txBody>
                  <a:tcPr marR="274320" anchor="ctr"/>
                </a:tc>
                <a:tc>
                  <a:txBody>
                    <a:bodyPr/>
                    <a:lstStyle/>
                    <a:p>
                      <a:r>
                        <a:rPr lang="en-US" dirty="0"/>
                        <a:t>Waze provides jams (length, speed, delay), alerts (crashes, stalled vehicle, potholes, weather hazards), reliability and confidence scores.</a:t>
                      </a:r>
                    </a:p>
                  </a:txBody>
                  <a:tcPr anchor="ctr"/>
                </a:tc>
                <a:extLst>
                  <a:ext uri="{0D108BD9-81ED-4DB2-BD59-A6C34878D82A}">
                    <a16:rowId xmlns:a16="http://schemas.microsoft.com/office/drawing/2014/main" val="5065870"/>
                  </a:ext>
                </a:extLst>
              </a:tr>
              <a:tr h="69382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a:cs typeface="Arial"/>
                        </a:rPr>
                        <a:t>Data frequency</a:t>
                      </a:r>
                    </a:p>
                  </a:txBody>
                  <a:tcPr marR="274320" anchor="ctr"/>
                </a:tc>
                <a:tc>
                  <a:txBody>
                    <a:bodyPr/>
                    <a:lstStyle/>
                    <a:p>
                      <a:r>
                        <a:rPr lang="en-US" dirty="0"/>
                        <a:t>Typically, real-time data </a:t>
                      </a:r>
                      <a:r>
                        <a:rPr lang="en-US" dirty="0">
                          <a:solidFill>
                            <a:schemeClr val="tx1"/>
                          </a:solidFill>
                        </a:rPr>
                        <a:t>are</a:t>
                      </a:r>
                      <a:r>
                        <a:rPr lang="en-US" dirty="0"/>
                        <a:t> transmitted every </a:t>
                      </a:r>
                      <a:r>
                        <a:rPr lang="en-US" strike="noStrike" baseline="0" dirty="0">
                          <a:solidFill>
                            <a:schemeClr val="tx1"/>
                          </a:solidFill>
                        </a:rPr>
                        <a:t>2</a:t>
                      </a:r>
                      <a:r>
                        <a:rPr lang="en-US" strike="noStrike" baseline="0" dirty="0">
                          <a:solidFill>
                            <a:srgbClr val="FF0000"/>
                          </a:solidFill>
                        </a:rPr>
                        <a:t> </a:t>
                      </a:r>
                      <a:r>
                        <a:rPr lang="en-US" dirty="0"/>
                        <a:t>min. </a:t>
                      </a:r>
                    </a:p>
                    <a:p>
                      <a:r>
                        <a:rPr lang="en-US" dirty="0"/>
                        <a:t>Some analytics vendor partners access </a:t>
                      </a:r>
                      <a:r>
                        <a:rPr lang="en-US" strike="noStrike" baseline="0" dirty="0">
                          <a:solidFill>
                            <a:schemeClr val="tx1"/>
                          </a:solidFill>
                        </a:rPr>
                        <a:t>1</a:t>
                      </a:r>
                      <a:r>
                        <a:rPr lang="en-US" dirty="0"/>
                        <a:t>-minute Waze</a:t>
                      </a:r>
                      <a:r>
                        <a:rPr lang="en-US" sz="1800" b="0" i="0" dirty="0">
                          <a:solidFill>
                            <a:schemeClr val="tx1"/>
                          </a:solidFill>
                          <a:effectLst/>
                          <a:latin typeface="Roboto"/>
                        </a:rPr>
                        <a:t>®</a:t>
                      </a:r>
                      <a:r>
                        <a:rPr lang="en-US" dirty="0"/>
                        <a:t> data.</a:t>
                      </a:r>
                    </a:p>
                  </a:txBody>
                  <a:tcPr anchor="ctr"/>
                </a:tc>
                <a:extLst>
                  <a:ext uri="{0D108BD9-81ED-4DB2-BD59-A6C34878D82A}">
                    <a16:rowId xmlns:a16="http://schemas.microsoft.com/office/drawing/2014/main" val="663785697"/>
                  </a:ext>
                </a:extLst>
              </a:tr>
              <a:tr h="95151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a:cs typeface="Arial"/>
                        </a:rPr>
                        <a:t>Common uses</a:t>
                      </a:r>
                    </a:p>
                  </a:txBody>
                  <a:tcPr marR="274320" anchor="ctr"/>
                </a:tc>
                <a:tc>
                  <a:txBody>
                    <a:bodyPr/>
                    <a:lstStyle/>
                    <a:p>
                      <a:r>
                        <a:rPr lang="en-US" dirty="0"/>
                        <a:t>Real</a:t>
                      </a:r>
                      <a:r>
                        <a:rPr lang="en-US" dirty="0">
                          <a:solidFill>
                            <a:schemeClr val="tx1"/>
                          </a:solidFill>
                        </a:rPr>
                        <a:t>-</a:t>
                      </a:r>
                      <a:r>
                        <a:rPr lang="en-US" dirty="0"/>
                        <a:t>time traffic monitoring, real</a:t>
                      </a:r>
                      <a:r>
                        <a:rPr lang="en-US" strike="noStrike" dirty="0">
                          <a:solidFill>
                            <a:schemeClr val="tx1"/>
                          </a:solidFill>
                        </a:rPr>
                        <a:t>-</a:t>
                      </a:r>
                      <a:r>
                        <a:rPr lang="en-US" dirty="0"/>
                        <a:t>time traveler information, archived data for performance, before/after studies, traffic incident management, road weather management, work zone management, project prioritization, and operations planning.</a:t>
                      </a:r>
                      <a:r>
                        <a:rPr lang="en-US" strike="sngStrike" baseline="0" dirty="0">
                          <a:solidFill>
                            <a:srgbClr val="FF0000"/>
                          </a:solidFill>
                        </a:rPr>
                        <a:t> </a:t>
                      </a:r>
                    </a:p>
                  </a:txBody>
                  <a:tcPr anchor="ctr"/>
                </a:tc>
                <a:extLst>
                  <a:ext uri="{0D108BD9-81ED-4DB2-BD59-A6C34878D82A}">
                    <a16:rowId xmlns:a16="http://schemas.microsoft.com/office/drawing/2014/main" val="1155324869"/>
                  </a:ext>
                </a:extLst>
              </a:tr>
            </a:tbl>
          </a:graphicData>
        </a:graphic>
      </p:graphicFrame>
      <p:sp>
        <p:nvSpPr>
          <p:cNvPr id="3" name="Slide Number Placeholder 1">
            <a:extLst>
              <a:ext uri="{FF2B5EF4-FFF2-40B4-BE49-F238E27FC236}">
                <a16:creationId xmlns:a16="http://schemas.microsoft.com/office/drawing/2014/main" id="{B2700931-8834-C026-1C39-715872C1E4CC}"/>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26</a:t>
            </a:fld>
            <a:endParaRPr lang="en-US" dirty="0">
              <a:solidFill>
                <a:schemeClr val="tx1"/>
              </a:solidFill>
            </a:endParaRPr>
          </a:p>
        </p:txBody>
      </p:sp>
    </p:spTree>
    <p:extLst>
      <p:ext uri="{BB962C8B-B14F-4D97-AF65-F5344CB8AC3E}">
        <p14:creationId xmlns:p14="http://schemas.microsoft.com/office/powerpoint/2010/main" val="2039988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28" y="0"/>
            <a:ext cx="8650028" cy="1728439"/>
          </a:xfrm>
        </p:spPr>
        <p:txBody>
          <a:bodyPr>
            <a:normAutofit fontScale="90000"/>
          </a:bodyPr>
          <a:lstStyle/>
          <a:p>
            <a:pPr algn="ctr"/>
            <a:r>
              <a:rPr lang="en-US" dirty="0"/>
              <a:t>Missouri Crowdsourced Data</a:t>
            </a:r>
            <a:br>
              <a:rPr lang="en-US" dirty="0"/>
            </a:br>
            <a:r>
              <a:rPr lang="en-US" dirty="0"/>
              <a:t>Use Case #2</a:t>
            </a:r>
            <a:br>
              <a:rPr lang="en-US" dirty="0"/>
            </a:br>
            <a:r>
              <a:rPr lang="en-US" dirty="0"/>
              <a:t>Waze Events for Incident Identification </a:t>
            </a:r>
          </a:p>
        </p:txBody>
      </p:sp>
      <p:pic>
        <p:nvPicPr>
          <p:cNvPr id="7" name="Picture 6">
            <a:extLst>
              <a:ext uri="{FF2B5EF4-FFF2-40B4-BE49-F238E27FC236}">
                <a16:creationId xmlns:a16="http://schemas.microsoft.com/office/drawing/2014/main" id="{8FC23F63-2344-471B-BDB9-E07B759A601B}"/>
              </a:ext>
            </a:extLst>
          </p:cNvPr>
          <p:cNvPicPr>
            <a:picLocks noChangeAspect="1"/>
          </p:cNvPicPr>
          <p:nvPr/>
        </p:nvPicPr>
        <p:blipFill rotWithShape="1">
          <a:blip r:embed="rId3"/>
          <a:srcRect t="20487"/>
          <a:stretch/>
        </p:blipFill>
        <p:spPr>
          <a:xfrm>
            <a:off x="1813931" y="2345288"/>
            <a:ext cx="8564137" cy="4334797"/>
          </a:xfrm>
          <a:prstGeom prst="rect">
            <a:avLst/>
          </a:prstGeom>
        </p:spPr>
      </p:pic>
    </p:spTree>
    <p:extLst>
      <p:ext uri="{BB962C8B-B14F-4D97-AF65-F5344CB8AC3E}">
        <p14:creationId xmlns:p14="http://schemas.microsoft.com/office/powerpoint/2010/main" val="4070644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p:txBody>
          <a:bodyPr/>
          <a:lstStyle/>
          <a:p>
            <a:r>
              <a:rPr lang="en-US" dirty="0"/>
              <a:t>3. Social Media</a:t>
            </a:r>
          </a:p>
        </p:txBody>
      </p:sp>
      <p:sp>
        <p:nvSpPr>
          <p:cNvPr id="3" name="Content Placeholder 2">
            <a:extLst>
              <a:ext uri="{FF2B5EF4-FFF2-40B4-BE49-F238E27FC236}">
                <a16:creationId xmlns:a16="http://schemas.microsoft.com/office/drawing/2014/main" id="{BE40DAF1-2747-4E12-876E-608A0D6F30DF}"/>
              </a:ext>
            </a:extLst>
          </p:cNvPr>
          <p:cNvSpPr>
            <a:spLocks noGrp="1"/>
          </p:cNvSpPr>
          <p:nvPr>
            <p:ph idx="1"/>
          </p:nvPr>
        </p:nvSpPr>
        <p:spPr>
          <a:xfrm>
            <a:off x="838200" y="1825625"/>
            <a:ext cx="4459018" cy="3948509"/>
          </a:xfrm>
        </p:spPr>
        <p:txBody>
          <a:bodyPr vert="horz" lIns="91440" tIns="45720" rIns="91440" bIns="45720" rtlCol="0" anchor="t">
            <a:normAutofit/>
          </a:bodyPr>
          <a:lstStyle/>
          <a:p>
            <a:pPr marL="346075" indent="-344170">
              <a:spcAft>
                <a:spcPts val="600"/>
              </a:spcAft>
            </a:pPr>
            <a:r>
              <a:rPr lang="en-US" b="1" dirty="0">
                <a:latin typeface="Arial"/>
                <a:cs typeface="Arial"/>
              </a:rPr>
              <a:t>Source data</a:t>
            </a:r>
            <a:endParaRPr lang="en-US" dirty="0"/>
          </a:p>
          <a:p>
            <a:pPr marL="346075" indent="-344170">
              <a:spcAft>
                <a:spcPts val="600"/>
              </a:spcAft>
            </a:pPr>
            <a:r>
              <a:rPr lang="en-US" b="1" dirty="0"/>
              <a:t>Data providers</a:t>
            </a:r>
          </a:p>
          <a:p>
            <a:pPr marL="346075" indent="-344170">
              <a:spcAft>
                <a:spcPts val="600"/>
              </a:spcAft>
            </a:pPr>
            <a:r>
              <a:rPr lang="en-US" b="1" dirty="0"/>
              <a:t>Data elements</a:t>
            </a:r>
          </a:p>
          <a:p>
            <a:pPr marL="346075" indent="-344170">
              <a:spcAft>
                <a:spcPts val="600"/>
              </a:spcAft>
            </a:pPr>
            <a:r>
              <a:rPr lang="en-US" b="1" dirty="0"/>
              <a:t>Data frequency</a:t>
            </a:r>
          </a:p>
          <a:p>
            <a:pPr marL="346075" indent="-344170">
              <a:spcAft>
                <a:spcPts val="600"/>
              </a:spcAft>
            </a:pPr>
            <a:r>
              <a:rPr lang="en-US" b="1" dirty="0"/>
              <a:t>Common uses</a:t>
            </a:r>
          </a:p>
          <a:p>
            <a:pPr marL="1905" indent="0">
              <a:spcAft>
                <a:spcPts val="600"/>
              </a:spcAft>
              <a:buNone/>
            </a:pPr>
            <a:endParaRPr lang="en-US" dirty="0"/>
          </a:p>
          <a:p>
            <a:pPr marL="344170" indent="-344170"/>
            <a:endParaRPr lang="en-US" b="1" dirty="0">
              <a:solidFill>
                <a:schemeClr val="accent4">
                  <a:lumMod val="40000"/>
                  <a:lumOff val="60000"/>
                </a:schemeClr>
              </a:solidFill>
            </a:endParaRPr>
          </a:p>
          <a:p>
            <a:pPr marL="344170" indent="-344170"/>
            <a:endParaRPr lang="en-US" b="1" dirty="0">
              <a:solidFill>
                <a:schemeClr val="accent4">
                  <a:lumMod val="40000"/>
                  <a:lumOff val="60000"/>
                </a:schemeClr>
              </a:solidFill>
            </a:endParaRPr>
          </a:p>
          <a:p>
            <a:pPr marL="344170" indent="-344170"/>
            <a:endParaRPr lang="en-US" b="1" dirty="0">
              <a:solidFill>
                <a:schemeClr val="accent4">
                  <a:lumMod val="40000"/>
                  <a:lumOff val="60000"/>
                </a:schemeClr>
              </a:solidFill>
            </a:endParaRPr>
          </a:p>
          <a:p>
            <a:pPr marL="344170" indent="-344170"/>
            <a:endParaRPr lang="en-US" b="1" dirty="0">
              <a:solidFill>
                <a:schemeClr val="accent4">
                  <a:lumMod val="40000"/>
                  <a:lumOff val="60000"/>
                </a:schemeClr>
              </a:solidFill>
            </a:endParaRPr>
          </a:p>
          <a:p>
            <a:pPr marL="344170" indent="-344170"/>
            <a:endParaRPr lang="en-US" b="1" dirty="0">
              <a:solidFill>
                <a:schemeClr val="accent4">
                  <a:lumMod val="40000"/>
                  <a:lumOff val="60000"/>
                </a:schemeClr>
              </a:solidFill>
            </a:endParaRPr>
          </a:p>
          <a:p>
            <a:pPr marL="344170" indent="-344170"/>
            <a:endParaRPr lang="en-US" dirty="0"/>
          </a:p>
        </p:txBody>
      </p:sp>
      <p:sp>
        <p:nvSpPr>
          <p:cNvPr id="11" name="TextBox 10">
            <a:extLst>
              <a:ext uri="{FF2B5EF4-FFF2-40B4-BE49-F238E27FC236}">
                <a16:creationId xmlns:a16="http://schemas.microsoft.com/office/drawing/2014/main" id="{5685DC4E-29CC-484C-A0F6-9E08AA7F773B}"/>
              </a:ext>
            </a:extLst>
          </p:cNvPr>
          <p:cNvSpPr txBox="1"/>
          <p:nvPr/>
        </p:nvSpPr>
        <p:spPr>
          <a:xfrm rot="16200000">
            <a:off x="11212982" y="5224426"/>
            <a:ext cx="1269899"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Source: Iowa DOT.</a:t>
            </a:r>
          </a:p>
        </p:txBody>
      </p:sp>
      <p:sp>
        <p:nvSpPr>
          <p:cNvPr id="6" name="Slide Number Placeholder 1">
            <a:extLst>
              <a:ext uri="{FF2B5EF4-FFF2-40B4-BE49-F238E27FC236}">
                <a16:creationId xmlns:a16="http://schemas.microsoft.com/office/drawing/2014/main" id="{655E923B-84CA-0120-ACC7-7B6911296358}"/>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28</a:t>
            </a:fld>
            <a:endParaRPr lang="en-US" dirty="0">
              <a:solidFill>
                <a:schemeClr val="tx1"/>
              </a:solidFill>
            </a:endParaRPr>
          </a:p>
        </p:txBody>
      </p:sp>
      <p:pic>
        <p:nvPicPr>
          <p:cNvPr id="16" name="Picture 15" descr="Two twitter text message bubbles, with the first from a citizen noting that a traffic signal is not working in the City of Council Bluffs and the second in which Iowa DOT responds that the signal is maintained by the City, and that Iowa DOT will sent a note to the City to look at the signal. &#10;">
            <a:extLst>
              <a:ext uri="{FF2B5EF4-FFF2-40B4-BE49-F238E27FC236}">
                <a16:creationId xmlns:a16="http://schemas.microsoft.com/office/drawing/2014/main" id="{AFD5DF08-18F6-FEBE-1BCB-7E63E72F06FE}"/>
              </a:ext>
            </a:extLst>
          </p:cNvPr>
          <p:cNvPicPr>
            <a:picLocks noChangeAspect="1"/>
          </p:cNvPicPr>
          <p:nvPr/>
        </p:nvPicPr>
        <p:blipFill>
          <a:blip r:embed="rId3"/>
          <a:stretch>
            <a:fillRect/>
          </a:stretch>
        </p:blipFill>
        <p:spPr>
          <a:xfrm>
            <a:off x="5937887" y="1509486"/>
            <a:ext cx="5828664" cy="4473000"/>
          </a:xfrm>
          <a:prstGeom prst="rect">
            <a:avLst/>
          </a:prstGeom>
        </p:spPr>
      </p:pic>
    </p:spTree>
    <p:extLst>
      <p:ext uri="{BB962C8B-B14F-4D97-AF65-F5344CB8AC3E}">
        <p14:creationId xmlns:p14="http://schemas.microsoft.com/office/powerpoint/2010/main" val="149191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p:txBody>
          <a:bodyPr/>
          <a:lstStyle/>
          <a:p>
            <a:r>
              <a:rPr lang="en-US" dirty="0">
                <a:latin typeface="Arial"/>
                <a:cs typeface="Arial"/>
              </a:rPr>
              <a:t>3. Social Media Characteristics</a:t>
            </a:r>
            <a:endParaRPr lang="en-US" dirty="0"/>
          </a:p>
        </p:txBody>
      </p:sp>
      <p:graphicFrame>
        <p:nvGraphicFramePr>
          <p:cNvPr id="7" name="Table 7">
            <a:extLst>
              <a:ext uri="{FF2B5EF4-FFF2-40B4-BE49-F238E27FC236}">
                <a16:creationId xmlns:a16="http://schemas.microsoft.com/office/drawing/2014/main" id="{58FA4421-F37F-439F-8C83-537B65939DDE}"/>
              </a:ext>
            </a:extLst>
          </p:cNvPr>
          <p:cNvGraphicFramePr>
            <a:graphicFrameLocks noGrp="1"/>
          </p:cNvGraphicFramePr>
          <p:nvPr>
            <p:ph idx="1"/>
            <p:extLst>
              <p:ext uri="{D42A27DB-BD31-4B8C-83A1-F6EECF244321}">
                <p14:modId xmlns:p14="http://schemas.microsoft.com/office/powerpoint/2010/main" val="46180901"/>
              </p:ext>
            </p:extLst>
          </p:nvPr>
        </p:nvGraphicFramePr>
        <p:xfrm>
          <a:off x="838200" y="1573375"/>
          <a:ext cx="10515600" cy="4099838"/>
        </p:xfrm>
        <a:graphic>
          <a:graphicData uri="http://schemas.openxmlformats.org/drawingml/2006/table">
            <a:tbl>
              <a:tblPr firstRow="1" bandRow="1">
                <a:tableStyleId>{5C22544A-7EE6-4342-B048-85BDC9FD1C3A}</a:tableStyleId>
              </a:tblPr>
              <a:tblGrid>
                <a:gridCol w="2871952">
                  <a:extLst>
                    <a:ext uri="{9D8B030D-6E8A-4147-A177-3AD203B41FA5}">
                      <a16:colId xmlns:a16="http://schemas.microsoft.com/office/drawing/2014/main" val="736499284"/>
                    </a:ext>
                  </a:extLst>
                </a:gridCol>
                <a:gridCol w="7643648">
                  <a:extLst>
                    <a:ext uri="{9D8B030D-6E8A-4147-A177-3AD203B41FA5}">
                      <a16:colId xmlns:a16="http://schemas.microsoft.com/office/drawing/2014/main" val="2124632651"/>
                    </a:ext>
                  </a:extLst>
                </a:gridCol>
              </a:tblGrid>
              <a:tr h="64398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Characteristic</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High-Level Descriptors</a:t>
                      </a:r>
                    </a:p>
                  </a:txBody>
                  <a:tcPr anchor="ctr"/>
                </a:tc>
                <a:extLst>
                  <a:ext uri="{0D108BD9-81ED-4DB2-BD59-A6C34878D82A}">
                    <a16:rowId xmlns:a16="http://schemas.microsoft.com/office/drawing/2014/main" val="2309513542"/>
                  </a:ext>
                </a:extLst>
              </a:tr>
              <a:tr h="7619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Source data</a:t>
                      </a:r>
                    </a:p>
                  </a:txBody>
                  <a:tcPr marR="274320" anchor="ctr"/>
                </a:tc>
                <a:tc>
                  <a:txBody>
                    <a:bodyPr/>
                    <a:lstStyle/>
                    <a:p>
                      <a:r>
                        <a:rPr lang="en-US" dirty="0"/>
                        <a:t>Individuals actively sharing information.</a:t>
                      </a:r>
                    </a:p>
                    <a:p>
                      <a:r>
                        <a:rPr lang="en-US" dirty="0"/>
                        <a:t>State and local agency communication to the public.</a:t>
                      </a:r>
                    </a:p>
                  </a:txBody>
                  <a:tcPr anchor="ctr"/>
                </a:tc>
                <a:extLst>
                  <a:ext uri="{0D108BD9-81ED-4DB2-BD59-A6C34878D82A}">
                    <a16:rowId xmlns:a16="http://schemas.microsoft.com/office/drawing/2014/main" val="252419574"/>
                  </a:ext>
                </a:extLst>
              </a:tr>
              <a:tr h="64398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providers</a:t>
                      </a:r>
                    </a:p>
                  </a:txBody>
                  <a:tcPr marR="274320" anchor="ctr"/>
                </a:tc>
                <a:tc>
                  <a:txBody>
                    <a:bodyPr/>
                    <a:lstStyle/>
                    <a:p>
                      <a:r>
                        <a:rPr lang="en-US" dirty="0"/>
                        <a:t>Twitter</a:t>
                      </a:r>
                      <a:r>
                        <a:rPr lang="en-US" sz="1800" b="0" i="0" baseline="30000" dirty="0">
                          <a:solidFill>
                            <a:schemeClr val="tx1"/>
                          </a:solidFill>
                          <a:effectLst/>
                          <a:latin typeface="Roboto"/>
                        </a:rPr>
                        <a:t>®</a:t>
                      </a:r>
                      <a:r>
                        <a:rPr lang="en-US" dirty="0"/>
                        <a:t>, </a:t>
                      </a:r>
                      <a:r>
                        <a:rPr lang="en-US" dirty="0" err="1"/>
                        <a:t>NextDoor</a:t>
                      </a:r>
                      <a:r>
                        <a:rPr lang="en-US" sz="1800" b="0" i="0" baseline="30000" dirty="0">
                          <a:solidFill>
                            <a:schemeClr val="tx1"/>
                          </a:solidFill>
                          <a:effectLst/>
                          <a:latin typeface="Roboto"/>
                        </a:rPr>
                        <a:t>®</a:t>
                      </a:r>
                      <a:r>
                        <a:rPr lang="en-US" dirty="0"/>
                        <a:t>, Facebook</a:t>
                      </a:r>
                      <a:r>
                        <a:rPr lang="en-US" sz="1800" b="0" i="0" baseline="30000" dirty="0">
                          <a:solidFill>
                            <a:schemeClr val="tx1"/>
                          </a:solidFill>
                          <a:effectLst/>
                          <a:latin typeface="Roboto"/>
                        </a:rPr>
                        <a:t>®</a:t>
                      </a:r>
                      <a:r>
                        <a:rPr lang="en-US" dirty="0"/>
                        <a:t>, Instagram</a:t>
                      </a:r>
                      <a:r>
                        <a:rPr lang="en-US" sz="1800" b="0" i="0" baseline="30000" dirty="0">
                          <a:solidFill>
                            <a:schemeClr val="tx1"/>
                          </a:solidFill>
                          <a:effectLst/>
                          <a:latin typeface="Roboto"/>
                        </a:rPr>
                        <a:t>®</a:t>
                      </a:r>
                      <a:r>
                        <a:rPr lang="en-US" dirty="0"/>
                        <a:t>, blogs, LinkedIn</a:t>
                      </a:r>
                      <a:r>
                        <a:rPr lang="en-US" sz="1800" b="0" i="0" baseline="30000" dirty="0">
                          <a:solidFill>
                            <a:schemeClr val="tx1"/>
                          </a:solidFill>
                          <a:effectLst/>
                          <a:latin typeface="Roboto"/>
                        </a:rPr>
                        <a:t>®</a:t>
                      </a:r>
                      <a:r>
                        <a:rPr lang="en-US" dirty="0"/>
                        <a:t>.</a:t>
                      </a:r>
                    </a:p>
                  </a:txBody>
                  <a:tcPr anchor="ctr"/>
                </a:tc>
                <a:extLst>
                  <a:ext uri="{0D108BD9-81ED-4DB2-BD59-A6C34878D82A}">
                    <a16:rowId xmlns:a16="http://schemas.microsoft.com/office/drawing/2014/main" val="3031464778"/>
                  </a:ext>
                </a:extLst>
              </a:tr>
              <a:tr h="64398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elements</a:t>
                      </a:r>
                    </a:p>
                  </a:txBody>
                  <a:tcPr marR="274320" anchor="ctr"/>
                </a:tc>
                <a:tc>
                  <a:txBody>
                    <a:bodyPr/>
                    <a:lstStyle/>
                    <a:p>
                      <a:r>
                        <a:rPr lang="en-US" dirty="0"/>
                        <a:t>Photo, text narrative, video, links to relevant information.</a:t>
                      </a:r>
                    </a:p>
                  </a:txBody>
                  <a:tcPr anchor="ctr"/>
                </a:tc>
                <a:extLst>
                  <a:ext uri="{0D108BD9-81ED-4DB2-BD59-A6C34878D82A}">
                    <a16:rowId xmlns:a16="http://schemas.microsoft.com/office/drawing/2014/main" val="5065870"/>
                  </a:ext>
                </a:extLst>
              </a:tr>
              <a:tr h="64398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a:cs typeface="Arial"/>
                        </a:rPr>
                        <a:t>Data frequency</a:t>
                      </a:r>
                    </a:p>
                  </a:txBody>
                  <a:tcPr marR="274320" anchor="ctr"/>
                </a:tc>
                <a:tc>
                  <a:txBody>
                    <a:bodyPr/>
                    <a:lstStyle/>
                    <a:p>
                      <a:r>
                        <a:rPr lang="en-US" dirty="0"/>
                        <a:t>Near </a:t>
                      </a:r>
                      <a:r>
                        <a:rPr lang="en-US" dirty="0" err="1"/>
                        <a:t>realtime</a:t>
                      </a:r>
                      <a:r>
                        <a:rPr lang="en-US" dirty="0"/>
                        <a:t>.</a:t>
                      </a:r>
                    </a:p>
                  </a:txBody>
                  <a:tcPr anchor="ctr"/>
                </a:tc>
                <a:extLst>
                  <a:ext uri="{0D108BD9-81ED-4DB2-BD59-A6C34878D82A}">
                    <a16:rowId xmlns:a16="http://schemas.microsoft.com/office/drawing/2014/main" val="663785697"/>
                  </a:ext>
                </a:extLst>
              </a:tr>
              <a:tr h="7619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a:cs typeface="Arial"/>
                        </a:rPr>
                        <a:t>Common uses</a:t>
                      </a:r>
                    </a:p>
                  </a:txBody>
                  <a:tcPr marR="274320" anchor="ctr"/>
                </a:tc>
                <a:tc>
                  <a:txBody>
                    <a:bodyPr/>
                    <a:lstStyle/>
                    <a:p>
                      <a:r>
                        <a:rPr lang="en-US" dirty="0"/>
                        <a:t>Planned special events, traveler information, public sentiment analysis.</a:t>
                      </a:r>
                    </a:p>
                  </a:txBody>
                  <a:tcPr anchor="ctr"/>
                </a:tc>
                <a:extLst>
                  <a:ext uri="{0D108BD9-81ED-4DB2-BD59-A6C34878D82A}">
                    <a16:rowId xmlns:a16="http://schemas.microsoft.com/office/drawing/2014/main" val="1155324869"/>
                  </a:ext>
                </a:extLst>
              </a:tr>
            </a:tbl>
          </a:graphicData>
        </a:graphic>
      </p:graphicFrame>
      <p:sp>
        <p:nvSpPr>
          <p:cNvPr id="3" name="Slide Number Placeholder 1">
            <a:extLst>
              <a:ext uri="{FF2B5EF4-FFF2-40B4-BE49-F238E27FC236}">
                <a16:creationId xmlns:a16="http://schemas.microsoft.com/office/drawing/2014/main" id="{4C7C7837-F796-9CCA-B337-AE8A1F904840}"/>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29</a:t>
            </a:fld>
            <a:endParaRPr lang="en-US" dirty="0">
              <a:solidFill>
                <a:schemeClr val="tx1"/>
              </a:solidFill>
            </a:endParaRPr>
          </a:p>
        </p:txBody>
      </p:sp>
    </p:spTree>
    <p:extLst>
      <p:ext uri="{BB962C8B-B14F-4D97-AF65-F5344CB8AC3E}">
        <p14:creationId xmlns:p14="http://schemas.microsoft.com/office/powerpoint/2010/main" val="4225826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DB54-E84A-F6D0-5D95-18E711B3A6EB}"/>
              </a:ext>
            </a:extLst>
          </p:cNvPr>
          <p:cNvSpPr>
            <a:spLocks noGrp="1"/>
          </p:cNvSpPr>
          <p:nvPr>
            <p:ph type="title"/>
          </p:nvPr>
        </p:nvSpPr>
        <p:spPr/>
        <p:txBody>
          <a:bodyPr/>
          <a:lstStyle/>
          <a:p>
            <a:r>
              <a:rPr lang="en-US" dirty="0"/>
              <a:t>PDH Policy</a:t>
            </a:r>
          </a:p>
        </p:txBody>
      </p:sp>
      <p:sp>
        <p:nvSpPr>
          <p:cNvPr id="3" name="Text Placeholder 2">
            <a:extLst>
              <a:ext uri="{FF2B5EF4-FFF2-40B4-BE49-F238E27FC236}">
                <a16:creationId xmlns:a16="http://schemas.microsoft.com/office/drawing/2014/main" id="{CAAE3729-9268-B3FF-1B4B-0E7A20F20D21}"/>
              </a:ext>
            </a:extLst>
          </p:cNvPr>
          <p:cNvSpPr>
            <a:spLocks noGrp="1"/>
          </p:cNvSpPr>
          <p:nvPr>
            <p:ph type="body" idx="1"/>
          </p:nvPr>
        </p:nvSpPr>
        <p:spPr>
          <a:xfrm>
            <a:off x="916938" y="1283788"/>
            <a:ext cx="10358122" cy="5293757"/>
          </a:xfrm>
        </p:spPr>
        <p:txBody>
          <a:bodyPr/>
          <a:lstStyle/>
          <a:p>
            <a:pPr marL="457200" indent="-457200">
              <a:buFont typeface="Arial" panose="020B0604020202020204" pitchFamily="34" charset="0"/>
              <a:buChar char="•"/>
            </a:pPr>
            <a:r>
              <a:rPr lang="en-US" sz="2800" dirty="0"/>
              <a:t>The T3 Webinar Program does not officially offer Professional Development Hours (PDHs); however, your participation in a T3 Webinar may qualify as PDH-eligible activity with your licensing agency. </a:t>
            </a:r>
          </a:p>
          <a:p>
            <a:endParaRPr lang="en-US" sz="2800" dirty="0"/>
          </a:p>
          <a:p>
            <a:pPr marL="457200" indent="-457200">
              <a:buFont typeface="Arial" panose="020B0604020202020204" pitchFamily="34" charset="0"/>
              <a:buChar char="•"/>
            </a:pPr>
            <a:r>
              <a:rPr lang="en-US" sz="2800" dirty="0"/>
              <a:t>Upon request, the T3 Webinar Program can provide a letter verifying your attendance. Please contact T3@dot.gov to make a request.</a:t>
            </a:r>
          </a:p>
          <a:p>
            <a:endParaRPr lang="en-US" sz="2800" dirty="0"/>
          </a:p>
          <a:p>
            <a:pPr algn="ctr"/>
            <a:r>
              <a:rPr lang="en-US" sz="2800" dirty="0"/>
              <a:t>For more information, please visit: </a:t>
            </a:r>
            <a:r>
              <a:rPr lang="en-US" sz="2800" dirty="0">
                <a:hlinkClick r:id="rId3"/>
              </a:rPr>
              <a:t>https://www.pcb.its.dot.gov/t3_pdh_policy.aspx </a:t>
            </a:r>
            <a:endParaRPr lang="en-US" sz="2800" dirty="0"/>
          </a:p>
          <a:p>
            <a:endParaRPr lang="en-US" dirty="0"/>
          </a:p>
          <a:p>
            <a:endParaRPr lang="en-US" dirty="0"/>
          </a:p>
        </p:txBody>
      </p:sp>
      <p:sp>
        <p:nvSpPr>
          <p:cNvPr id="4" name="Slide Number Placeholder 3">
            <a:extLst>
              <a:ext uri="{FF2B5EF4-FFF2-40B4-BE49-F238E27FC236}">
                <a16:creationId xmlns:a16="http://schemas.microsoft.com/office/drawing/2014/main" id="{08273497-59E7-23AD-2BF8-7379667AECCE}"/>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49642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28" y="0"/>
            <a:ext cx="8650028" cy="1728439"/>
          </a:xfrm>
        </p:spPr>
        <p:txBody>
          <a:bodyPr>
            <a:normAutofit fontScale="90000"/>
          </a:bodyPr>
          <a:lstStyle/>
          <a:p>
            <a:pPr algn="ctr"/>
            <a:r>
              <a:rPr lang="en-US" dirty="0"/>
              <a:t>Missouri Crowdsourced Data</a:t>
            </a:r>
            <a:br>
              <a:rPr lang="en-US" dirty="0"/>
            </a:br>
            <a:r>
              <a:rPr lang="en-US" dirty="0"/>
              <a:t>Use Case #3</a:t>
            </a:r>
            <a:br>
              <a:rPr lang="en-US" dirty="0"/>
            </a:br>
            <a:r>
              <a:rPr lang="en-US" dirty="0"/>
              <a:t>Social Media for Maintenance</a:t>
            </a:r>
          </a:p>
        </p:txBody>
      </p:sp>
      <p:pic>
        <p:nvPicPr>
          <p:cNvPr id="4" name="Picture 3">
            <a:extLst>
              <a:ext uri="{FF2B5EF4-FFF2-40B4-BE49-F238E27FC236}">
                <a16:creationId xmlns:a16="http://schemas.microsoft.com/office/drawing/2014/main" id="{D446302D-9C82-8C0D-3BC9-FD14F6398E8F}"/>
              </a:ext>
            </a:extLst>
          </p:cNvPr>
          <p:cNvPicPr>
            <a:picLocks noChangeAspect="1"/>
          </p:cNvPicPr>
          <p:nvPr/>
        </p:nvPicPr>
        <p:blipFill>
          <a:blip r:embed="rId3"/>
          <a:stretch>
            <a:fillRect/>
          </a:stretch>
        </p:blipFill>
        <p:spPr>
          <a:xfrm>
            <a:off x="332047" y="2053124"/>
            <a:ext cx="4310322" cy="458060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ADC899E-C8CA-609E-0BA8-96D5688A5AC0}"/>
              </a:ext>
            </a:extLst>
          </p:cNvPr>
          <p:cNvPicPr>
            <a:picLocks noChangeAspect="1"/>
          </p:cNvPicPr>
          <p:nvPr/>
        </p:nvPicPr>
        <p:blipFill>
          <a:blip r:embed="rId4"/>
          <a:stretch>
            <a:fillRect/>
          </a:stretch>
        </p:blipFill>
        <p:spPr>
          <a:xfrm>
            <a:off x="5606902" y="3774734"/>
            <a:ext cx="6253051" cy="1354828"/>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0ACE0617-6C40-0622-57E8-7EBFC8F206DB}"/>
              </a:ext>
            </a:extLst>
          </p:cNvPr>
          <p:cNvSpPr/>
          <p:nvPr/>
        </p:nvSpPr>
        <p:spPr>
          <a:xfrm>
            <a:off x="555172" y="2231571"/>
            <a:ext cx="2166258" cy="152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Speech Bubble: Rectangle with Corners Rounded 8">
            <a:extLst>
              <a:ext uri="{FF2B5EF4-FFF2-40B4-BE49-F238E27FC236}">
                <a16:creationId xmlns:a16="http://schemas.microsoft.com/office/drawing/2014/main" id="{B714F139-6A2D-1B78-814D-DD405A9F152E}"/>
              </a:ext>
            </a:extLst>
          </p:cNvPr>
          <p:cNvSpPr/>
          <p:nvPr/>
        </p:nvSpPr>
        <p:spPr>
          <a:xfrm>
            <a:off x="5726678" y="2231571"/>
            <a:ext cx="5094514" cy="1238250"/>
          </a:xfrm>
          <a:prstGeom prst="wedgeRoundRectCallout">
            <a:avLst>
              <a:gd name="adj1" fmla="val -69337"/>
              <a:gd name="adj2" fmla="val -26055"/>
              <a:gd name="adj3" fmla="val 16667"/>
            </a:avLst>
          </a:prstGeom>
          <a:solidFill>
            <a:srgbClr val="313C5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Tweet to </a:t>
            </a:r>
            <a:r>
              <a:rPr kumimoji="0" lang="en-US" sz="2400" b="1" i="1" u="none" strike="noStrike" kern="1200" cap="none" spc="0" normalizeH="0" baseline="0" noProof="0" dirty="0" err="1">
                <a:ln>
                  <a:noFill/>
                </a:ln>
                <a:solidFill>
                  <a:srgbClr val="FC9804"/>
                </a:solidFill>
                <a:effectLst/>
                <a:uLnTx/>
                <a:uFillTx/>
                <a:latin typeface="Arial"/>
                <a:ea typeface="+mn-ea"/>
                <a:cs typeface="+mn-cs"/>
              </a:rPr>
              <a:t>MoDOT_StLouis</a:t>
            </a:r>
            <a:r>
              <a:rPr kumimoji="0" lang="en-US" sz="2400" b="1" i="1" u="none" strike="noStrike" kern="1200" cap="none" spc="0" normalizeH="0" baseline="0" noProof="0" dirty="0">
                <a:ln>
                  <a:noFill/>
                </a:ln>
                <a:solidFill>
                  <a:srgbClr val="FC9804"/>
                </a:solidFill>
                <a:effectLst/>
                <a:uLnTx/>
                <a:uFillTx/>
                <a:latin typeface="Arial"/>
                <a:ea typeface="+mn-ea"/>
                <a:cs typeface="+mn-cs"/>
              </a:rPr>
              <a:t> </a:t>
            </a:r>
            <a:r>
              <a:rPr kumimoji="0" lang="en-US" sz="2400" b="0" i="0" u="none" strike="noStrike" kern="1200" cap="none" spc="0" normalizeH="0" baseline="0" noProof="0" dirty="0">
                <a:ln>
                  <a:noFill/>
                </a:ln>
                <a:solidFill>
                  <a:prstClr val="white"/>
                </a:solidFill>
                <a:effectLst/>
                <a:uLnTx/>
                <a:uFillTx/>
                <a:latin typeface="Arial"/>
                <a:ea typeface="+mn-ea"/>
                <a:cs typeface="+mn-cs"/>
              </a:rPr>
              <a:t>today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“sewage drain not doing it’s job”</a:t>
            </a:r>
          </a:p>
        </p:txBody>
      </p:sp>
      <p:sp>
        <p:nvSpPr>
          <p:cNvPr id="10" name="Rectangle 9">
            <a:extLst>
              <a:ext uri="{FF2B5EF4-FFF2-40B4-BE49-F238E27FC236}">
                <a16:creationId xmlns:a16="http://schemas.microsoft.com/office/drawing/2014/main" id="{E3A04F29-91E0-A025-D553-10E51633663A}"/>
              </a:ext>
            </a:extLst>
          </p:cNvPr>
          <p:cNvSpPr/>
          <p:nvPr/>
        </p:nvSpPr>
        <p:spPr>
          <a:xfrm>
            <a:off x="7190806" y="4169229"/>
            <a:ext cx="2166258" cy="20277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Speech Bubble: Rectangle with Corners Rounded 10">
            <a:extLst>
              <a:ext uri="{FF2B5EF4-FFF2-40B4-BE49-F238E27FC236}">
                <a16:creationId xmlns:a16="http://schemas.microsoft.com/office/drawing/2014/main" id="{56F57058-B497-A9D8-5144-56EA1F3A501F}"/>
              </a:ext>
            </a:extLst>
          </p:cNvPr>
          <p:cNvSpPr/>
          <p:nvPr/>
        </p:nvSpPr>
        <p:spPr>
          <a:xfrm>
            <a:off x="5998821" y="5377325"/>
            <a:ext cx="5094514" cy="1238250"/>
          </a:xfrm>
          <a:prstGeom prst="wedgeRoundRectCallout">
            <a:avLst>
              <a:gd name="adj1" fmla="val -35363"/>
              <a:gd name="adj2" fmla="val -103418"/>
              <a:gd name="adj3" fmla="val 16667"/>
            </a:avLst>
          </a:prstGeom>
          <a:solidFill>
            <a:srgbClr val="313C5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Forward message 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C9804"/>
                </a:solidFill>
                <a:effectLst/>
                <a:uLnTx/>
                <a:uFillTx/>
                <a:latin typeface="Arial"/>
                <a:ea typeface="+mn-ea"/>
                <a:cs typeface="+mn-cs"/>
              </a:rPr>
              <a:t>MSDProject</a:t>
            </a:r>
            <a:r>
              <a:rPr kumimoji="0" lang="en-US" sz="2400" b="1" i="0" u="none" strike="noStrike" kern="1200" cap="none" spc="0" normalizeH="0" baseline="0" noProof="0" dirty="0">
                <a:ln>
                  <a:noFill/>
                </a:ln>
                <a:solidFill>
                  <a:srgbClr val="FC9804"/>
                </a:solidFill>
                <a:effectLst/>
                <a:uLnTx/>
                <a:uFillTx/>
                <a:latin typeface="Arial"/>
                <a:ea typeface="+mn-ea"/>
                <a:cs typeface="+mn-cs"/>
              </a:rPr>
              <a:t> Clear</a:t>
            </a:r>
          </a:p>
        </p:txBody>
      </p:sp>
    </p:spTree>
    <p:extLst>
      <p:ext uri="{BB962C8B-B14F-4D97-AF65-F5344CB8AC3E}">
        <p14:creationId xmlns:p14="http://schemas.microsoft.com/office/powerpoint/2010/main" val="3797511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p:txBody>
          <a:bodyPr/>
          <a:lstStyle/>
          <a:p>
            <a:r>
              <a:rPr lang="en-US" dirty="0"/>
              <a:t>4. Connected Vehicle Data</a:t>
            </a:r>
          </a:p>
        </p:txBody>
      </p:sp>
      <p:sp>
        <p:nvSpPr>
          <p:cNvPr id="3" name="Content Placeholder 2">
            <a:extLst>
              <a:ext uri="{FF2B5EF4-FFF2-40B4-BE49-F238E27FC236}">
                <a16:creationId xmlns:a16="http://schemas.microsoft.com/office/drawing/2014/main" id="{BE40DAF1-2747-4E12-876E-608A0D6F30DF}"/>
              </a:ext>
            </a:extLst>
          </p:cNvPr>
          <p:cNvSpPr>
            <a:spLocks noGrp="1"/>
          </p:cNvSpPr>
          <p:nvPr>
            <p:ph idx="1"/>
          </p:nvPr>
        </p:nvSpPr>
        <p:spPr>
          <a:xfrm>
            <a:off x="1046971" y="1825625"/>
            <a:ext cx="4459018" cy="3948509"/>
          </a:xfrm>
        </p:spPr>
        <p:txBody>
          <a:bodyPr vert="horz" lIns="91440" tIns="45720" rIns="91440" bIns="45720" rtlCol="0" anchor="t">
            <a:normAutofit/>
          </a:bodyPr>
          <a:lstStyle/>
          <a:p>
            <a:pPr marL="346075" indent="-344170">
              <a:spcAft>
                <a:spcPts val="600"/>
              </a:spcAft>
            </a:pPr>
            <a:r>
              <a:rPr lang="en-US" b="1" dirty="0">
                <a:latin typeface="Arial"/>
                <a:cs typeface="Arial"/>
              </a:rPr>
              <a:t>Source data</a:t>
            </a:r>
            <a:endParaRPr lang="en-US" dirty="0"/>
          </a:p>
          <a:p>
            <a:pPr marL="346075" indent="-344170">
              <a:spcAft>
                <a:spcPts val="600"/>
              </a:spcAft>
            </a:pPr>
            <a:r>
              <a:rPr lang="en-US" b="1" dirty="0"/>
              <a:t>Data providers</a:t>
            </a:r>
          </a:p>
          <a:p>
            <a:pPr marL="346075" indent="-344170">
              <a:spcAft>
                <a:spcPts val="600"/>
              </a:spcAft>
            </a:pPr>
            <a:r>
              <a:rPr lang="en-US" b="1" dirty="0"/>
              <a:t>Data elements</a:t>
            </a:r>
          </a:p>
          <a:p>
            <a:pPr marL="346075" indent="-344170">
              <a:spcAft>
                <a:spcPts val="600"/>
              </a:spcAft>
            </a:pPr>
            <a:r>
              <a:rPr lang="en-US" b="1" dirty="0"/>
              <a:t>Data frequency</a:t>
            </a:r>
          </a:p>
          <a:p>
            <a:pPr marL="346075" indent="-344170">
              <a:spcAft>
                <a:spcPts val="600"/>
              </a:spcAft>
            </a:pPr>
            <a:r>
              <a:rPr lang="en-US" b="1" dirty="0"/>
              <a:t>Common uses</a:t>
            </a:r>
          </a:p>
          <a:p>
            <a:pPr marL="346075" indent="-344170">
              <a:spcAft>
                <a:spcPts val="600"/>
              </a:spcAft>
            </a:pPr>
            <a:endParaRPr lang="en-US" dirty="0"/>
          </a:p>
        </p:txBody>
      </p:sp>
      <p:sp>
        <p:nvSpPr>
          <p:cNvPr id="14" name="TextBox 13">
            <a:extLst>
              <a:ext uri="{FF2B5EF4-FFF2-40B4-BE49-F238E27FC236}">
                <a16:creationId xmlns:a16="http://schemas.microsoft.com/office/drawing/2014/main" id="{28E62ECF-F7A8-462F-9D4D-6CB1A46EB3FA}"/>
              </a:ext>
            </a:extLst>
          </p:cNvPr>
          <p:cNvSpPr txBox="1"/>
          <p:nvPr/>
        </p:nvSpPr>
        <p:spPr>
          <a:xfrm>
            <a:off x="9197198" y="5774134"/>
            <a:ext cx="2643673" cy="246221"/>
          </a:xfrm>
          <a:prstGeom prst="rect">
            <a:avLst/>
          </a:prstGeom>
          <a:noFill/>
        </p:spPr>
        <p:txBody>
          <a:bodyPr wrap="none" rtlCol="0">
            <a:spAutoFit/>
          </a:bodyPr>
          <a:lstStyle/>
          <a:p>
            <a:pPr algn="r"/>
            <a:r>
              <a:rPr lang="en-US" sz="1000" dirty="0">
                <a:solidFill>
                  <a:schemeClr val="bg1"/>
                </a:solidFill>
                <a:latin typeface="Arial" panose="020B0604020202020204" pitchFamily="34" charset="0"/>
                <a:cs typeface="Arial" panose="020B0604020202020204" pitchFamily="34" charset="0"/>
              </a:rPr>
              <a:t>Source: U.S. Department of Transportation.</a:t>
            </a:r>
          </a:p>
        </p:txBody>
      </p:sp>
      <p:pic>
        <p:nvPicPr>
          <p:cNvPr id="5" name="Picture 4" descr="Graphic depicting the connected vehicle concept for traffic going through a freeway work zone.">
            <a:extLst>
              <a:ext uri="{FF2B5EF4-FFF2-40B4-BE49-F238E27FC236}">
                <a16:creationId xmlns:a16="http://schemas.microsoft.com/office/drawing/2014/main" id="{561190E6-2951-4E64-ACDA-C7E484D9B27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50894" y="1690688"/>
            <a:ext cx="5015657" cy="4067103"/>
          </a:xfrm>
          <a:prstGeom prst="rect">
            <a:avLst/>
          </a:prstGeom>
        </p:spPr>
      </p:pic>
      <p:sp>
        <p:nvSpPr>
          <p:cNvPr id="6" name="Slide Number Placeholder 1">
            <a:extLst>
              <a:ext uri="{FF2B5EF4-FFF2-40B4-BE49-F238E27FC236}">
                <a16:creationId xmlns:a16="http://schemas.microsoft.com/office/drawing/2014/main" id="{B8C193C9-E4E6-BDF4-4CAA-36D338EFBAC7}"/>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31</a:t>
            </a:fld>
            <a:endParaRPr lang="en-US" dirty="0">
              <a:solidFill>
                <a:schemeClr val="tx1"/>
              </a:solidFill>
            </a:endParaRPr>
          </a:p>
        </p:txBody>
      </p:sp>
    </p:spTree>
    <p:extLst>
      <p:ext uri="{BB962C8B-B14F-4D97-AF65-F5344CB8AC3E}">
        <p14:creationId xmlns:p14="http://schemas.microsoft.com/office/powerpoint/2010/main" val="243472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a:xfrm>
            <a:off x="318868" y="247177"/>
            <a:ext cx="11554264" cy="1325563"/>
          </a:xfrm>
        </p:spPr>
        <p:txBody>
          <a:bodyPr>
            <a:normAutofit/>
          </a:bodyPr>
          <a:lstStyle/>
          <a:p>
            <a:r>
              <a:rPr lang="en-US" dirty="0">
                <a:latin typeface="Arial"/>
                <a:cs typeface="Arial"/>
              </a:rPr>
              <a:t>4. Connected Vehicle Data Characteristics</a:t>
            </a:r>
            <a:endParaRPr lang="en-US" dirty="0"/>
          </a:p>
        </p:txBody>
      </p:sp>
      <p:graphicFrame>
        <p:nvGraphicFramePr>
          <p:cNvPr id="7" name="Table 7">
            <a:extLst>
              <a:ext uri="{FF2B5EF4-FFF2-40B4-BE49-F238E27FC236}">
                <a16:creationId xmlns:a16="http://schemas.microsoft.com/office/drawing/2014/main" id="{58FA4421-F37F-439F-8C83-537B65939DDE}"/>
              </a:ext>
            </a:extLst>
          </p:cNvPr>
          <p:cNvGraphicFramePr>
            <a:graphicFrameLocks noGrp="1"/>
          </p:cNvGraphicFramePr>
          <p:nvPr>
            <p:ph idx="1"/>
            <p:extLst>
              <p:ext uri="{D42A27DB-BD31-4B8C-83A1-F6EECF244321}">
                <p14:modId xmlns:p14="http://schemas.microsoft.com/office/powerpoint/2010/main" val="698210977"/>
              </p:ext>
            </p:extLst>
          </p:nvPr>
        </p:nvGraphicFramePr>
        <p:xfrm>
          <a:off x="838200" y="1573375"/>
          <a:ext cx="10515600" cy="4222814"/>
        </p:xfrm>
        <a:graphic>
          <a:graphicData uri="http://schemas.openxmlformats.org/drawingml/2006/table">
            <a:tbl>
              <a:tblPr firstRow="1" bandRow="1">
                <a:tableStyleId>{5C22544A-7EE6-4342-B048-85BDC9FD1C3A}</a:tableStyleId>
              </a:tblPr>
              <a:tblGrid>
                <a:gridCol w="2871952">
                  <a:extLst>
                    <a:ext uri="{9D8B030D-6E8A-4147-A177-3AD203B41FA5}">
                      <a16:colId xmlns:a16="http://schemas.microsoft.com/office/drawing/2014/main" val="736499284"/>
                    </a:ext>
                  </a:extLst>
                </a:gridCol>
                <a:gridCol w="7643648">
                  <a:extLst>
                    <a:ext uri="{9D8B030D-6E8A-4147-A177-3AD203B41FA5}">
                      <a16:colId xmlns:a16="http://schemas.microsoft.com/office/drawing/2014/main" val="2124632651"/>
                    </a:ext>
                  </a:extLst>
                </a:gridCol>
              </a:tblGrid>
              <a:tr h="63829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Characteristic</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High-Level Descriptors</a:t>
                      </a:r>
                    </a:p>
                  </a:txBody>
                  <a:tcPr anchor="ctr"/>
                </a:tc>
                <a:extLst>
                  <a:ext uri="{0D108BD9-81ED-4DB2-BD59-A6C34878D82A}">
                    <a16:rowId xmlns:a16="http://schemas.microsoft.com/office/drawing/2014/main" val="2309513542"/>
                  </a:ext>
                </a:extLst>
              </a:tr>
              <a:tr h="63829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a:latin typeface="Arial" panose="020B0604020202020204" pitchFamily="34" charset="0"/>
                          <a:cs typeface="Arial" panose="020B0604020202020204" pitchFamily="34" charset="0"/>
                        </a:rPr>
                        <a:t>Source data</a:t>
                      </a:r>
                    </a:p>
                  </a:txBody>
                  <a:tcPr marR="274320" anchor="ctr"/>
                </a:tc>
                <a:tc>
                  <a:txBody>
                    <a:bodyPr/>
                    <a:lstStyle/>
                    <a:p>
                      <a:r>
                        <a:rPr lang="en-US" dirty="0"/>
                        <a:t>Onboard vehicle system among various major vehicle manufacturers.</a:t>
                      </a:r>
                    </a:p>
                  </a:txBody>
                  <a:tcPr anchor="ctr"/>
                </a:tc>
                <a:extLst>
                  <a:ext uri="{0D108BD9-81ED-4DB2-BD59-A6C34878D82A}">
                    <a16:rowId xmlns:a16="http://schemas.microsoft.com/office/drawing/2014/main" val="252419574"/>
                  </a:ext>
                </a:extLst>
              </a:tr>
              <a:tr h="63829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a:latin typeface="Arial" panose="020B0604020202020204" pitchFamily="34" charset="0"/>
                          <a:cs typeface="Arial" panose="020B0604020202020204" pitchFamily="34" charset="0"/>
                        </a:rPr>
                        <a:t>Data providers</a:t>
                      </a:r>
                    </a:p>
                  </a:txBody>
                  <a:tcPr marR="274320" anchor="ctr"/>
                </a:tc>
                <a:tc>
                  <a:txBody>
                    <a:bodyPr/>
                    <a:lstStyle/>
                    <a:p>
                      <a:r>
                        <a:rPr lang="en-US" dirty="0" err="1"/>
                        <a:t>Wejo</a:t>
                      </a:r>
                      <a:r>
                        <a:rPr lang="en-US" sz="1800" b="0" i="0" u="none" strike="noStrike" noProof="0" dirty="0">
                          <a:solidFill>
                            <a:schemeClr val="tx1"/>
                          </a:solidFill>
                          <a:latin typeface="Calibri"/>
                        </a:rPr>
                        <a:t>®</a:t>
                      </a:r>
                      <a:r>
                        <a:rPr lang="en-US" dirty="0"/>
                        <a:t>, Ford Safety </a:t>
                      </a:r>
                      <a:r>
                        <a:rPr lang="en-US" dirty="0" err="1"/>
                        <a:t>Insights</a:t>
                      </a:r>
                      <a:r>
                        <a:rPr lang="en-US" baseline="30000" dirty="0" err="1"/>
                        <a:t>TM</a:t>
                      </a:r>
                      <a:r>
                        <a:rPr lang="en-US" dirty="0"/>
                        <a:t>, </a:t>
                      </a:r>
                      <a:r>
                        <a:rPr lang="en-US" dirty="0" err="1"/>
                        <a:t>Replica</a:t>
                      </a:r>
                      <a:r>
                        <a:rPr lang="en-US" baseline="30000" dirty="0" err="1"/>
                        <a:t>TM</a:t>
                      </a:r>
                      <a:endParaRPr lang="en-US" baseline="30000" dirty="0"/>
                    </a:p>
                  </a:txBody>
                  <a:tcPr anchor="ctr"/>
                </a:tc>
                <a:extLst>
                  <a:ext uri="{0D108BD9-81ED-4DB2-BD59-A6C34878D82A}">
                    <a16:rowId xmlns:a16="http://schemas.microsoft.com/office/drawing/2014/main" val="3031464778"/>
                  </a:ext>
                </a:extLst>
              </a:tr>
              <a:tr h="75521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elements</a:t>
                      </a:r>
                    </a:p>
                  </a:txBody>
                  <a:tcPr marR="274320" anchor="ctr"/>
                </a:tc>
                <a:tc>
                  <a:txBody>
                    <a:bodyPr/>
                    <a:lstStyle/>
                    <a:p>
                      <a:r>
                        <a:rPr lang="en-US" dirty="0"/>
                        <a:t>Varies. Some currently offered data include  </a:t>
                      </a:r>
                      <a:br>
                        <a:rPr lang="en-US" dirty="0"/>
                      </a:br>
                      <a:r>
                        <a:rPr lang="en-US" dirty="0"/>
                        <a:t>“breadcrumb” location, hard braking, windshield wiper status, speed, and aggregate analytics.</a:t>
                      </a:r>
                    </a:p>
                  </a:txBody>
                  <a:tcPr anchor="ctr"/>
                </a:tc>
                <a:extLst>
                  <a:ext uri="{0D108BD9-81ED-4DB2-BD59-A6C34878D82A}">
                    <a16:rowId xmlns:a16="http://schemas.microsoft.com/office/drawing/2014/main" val="5065870"/>
                  </a:ext>
                </a:extLst>
              </a:tr>
              <a:tr h="75521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frequency</a:t>
                      </a:r>
                    </a:p>
                  </a:txBody>
                  <a:tcPr marR="274320" anchor="ctr"/>
                </a:tc>
                <a:tc>
                  <a:txBody>
                    <a:bodyPr/>
                    <a:lstStyle/>
                    <a:p>
                      <a:r>
                        <a:rPr lang="en-US" dirty="0"/>
                        <a:t>University research and private entities mainly exploring archived or </a:t>
                      </a:r>
                      <a:br>
                        <a:rPr lang="en-US" dirty="0"/>
                      </a:br>
                      <a:r>
                        <a:rPr lang="en-US" dirty="0"/>
                        <a:t>near-real-time use</a:t>
                      </a:r>
                      <a:r>
                        <a:rPr lang="en-US" dirty="0">
                          <a:solidFill>
                            <a:schemeClr val="tx1"/>
                          </a:solidFill>
                        </a:rPr>
                        <a:t>—</a:t>
                      </a:r>
                      <a:r>
                        <a:rPr lang="en-US" dirty="0"/>
                        <a:t>either </a:t>
                      </a:r>
                      <a:r>
                        <a:rPr lang="en-US" dirty="0" err="1"/>
                        <a:t>semidaily</a:t>
                      </a:r>
                      <a:r>
                        <a:rPr lang="en-US" dirty="0"/>
                        <a:t>, daily, weekly, or monthly content.</a:t>
                      </a:r>
                    </a:p>
                  </a:txBody>
                  <a:tcPr anchor="ctr"/>
                </a:tc>
                <a:extLst>
                  <a:ext uri="{0D108BD9-81ED-4DB2-BD59-A6C34878D82A}">
                    <a16:rowId xmlns:a16="http://schemas.microsoft.com/office/drawing/2014/main" val="663785697"/>
                  </a:ext>
                </a:extLst>
              </a:tr>
              <a:tr h="63829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Common uses</a:t>
                      </a:r>
                    </a:p>
                  </a:txBody>
                  <a:tcPr marR="274320" anchor="ctr"/>
                </a:tc>
                <a:tc>
                  <a:txBody>
                    <a:bodyPr/>
                    <a:lstStyle/>
                    <a:p>
                      <a:r>
                        <a:rPr lang="en-US" dirty="0"/>
                        <a:t>Safety studies, transportation planning, before</a:t>
                      </a:r>
                      <a:r>
                        <a:rPr lang="en-US" strike="noStrike" baseline="0" dirty="0">
                          <a:solidFill>
                            <a:schemeClr val="tx1"/>
                          </a:solidFill>
                        </a:rPr>
                        <a:t> and </a:t>
                      </a:r>
                      <a:r>
                        <a:rPr lang="en-US" dirty="0"/>
                        <a:t>after studies.</a:t>
                      </a:r>
                    </a:p>
                  </a:txBody>
                  <a:tcPr anchor="ctr"/>
                </a:tc>
                <a:extLst>
                  <a:ext uri="{0D108BD9-81ED-4DB2-BD59-A6C34878D82A}">
                    <a16:rowId xmlns:a16="http://schemas.microsoft.com/office/drawing/2014/main" val="1155324869"/>
                  </a:ext>
                </a:extLst>
              </a:tr>
            </a:tbl>
          </a:graphicData>
        </a:graphic>
      </p:graphicFrame>
      <p:sp>
        <p:nvSpPr>
          <p:cNvPr id="3" name="Slide Number Placeholder 1">
            <a:extLst>
              <a:ext uri="{FF2B5EF4-FFF2-40B4-BE49-F238E27FC236}">
                <a16:creationId xmlns:a16="http://schemas.microsoft.com/office/drawing/2014/main" id="{15184945-D9B6-7029-AF2B-2D754CC3ED3C}"/>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32</a:t>
            </a:fld>
            <a:endParaRPr lang="en-US" dirty="0">
              <a:solidFill>
                <a:schemeClr val="tx1"/>
              </a:solidFill>
            </a:endParaRPr>
          </a:p>
        </p:txBody>
      </p:sp>
    </p:spTree>
    <p:extLst>
      <p:ext uri="{BB962C8B-B14F-4D97-AF65-F5344CB8AC3E}">
        <p14:creationId xmlns:p14="http://schemas.microsoft.com/office/powerpoint/2010/main" val="3220493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p:txBody>
          <a:bodyPr/>
          <a:lstStyle/>
          <a:p>
            <a:r>
              <a:rPr lang="en-US" dirty="0">
                <a:latin typeface="Arial"/>
                <a:cs typeface="Arial"/>
              </a:rPr>
              <a:t>5. 311 and 511 Apps</a:t>
            </a:r>
          </a:p>
        </p:txBody>
      </p:sp>
      <p:sp>
        <p:nvSpPr>
          <p:cNvPr id="3" name="Content Placeholder 2">
            <a:extLst>
              <a:ext uri="{FF2B5EF4-FFF2-40B4-BE49-F238E27FC236}">
                <a16:creationId xmlns:a16="http://schemas.microsoft.com/office/drawing/2014/main" id="{BE40DAF1-2747-4E12-876E-608A0D6F30DF}"/>
              </a:ext>
            </a:extLst>
          </p:cNvPr>
          <p:cNvSpPr>
            <a:spLocks noGrp="1"/>
          </p:cNvSpPr>
          <p:nvPr>
            <p:ph idx="1"/>
          </p:nvPr>
        </p:nvSpPr>
        <p:spPr>
          <a:xfrm>
            <a:off x="838200" y="1825625"/>
            <a:ext cx="4459018" cy="3948509"/>
          </a:xfrm>
        </p:spPr>
        <p:txBody>
          <a:bodyPr vert="horz" lIns="91440" tIns="45720" rIns="91440" bIns="45720" rtlCol="0" anchor="t">
            <a:normAutofit/>
          </a:bodyPr>
          <a:lstStyle/>
          <a:p>
            <a:pPr marL="346075" indent="-344170">
              <a:spcAft>
                <a:spcPts val="600"/>
              </a:spcAft>
            </a:pPr>
            <a:r>
              <a:rPr lang="en-US" b="1" dirty="0">
                <a:latin typeface="Arial"/>
                <a:cs typeface="Arial"/>
              </a:rPr>
              <a:t>Source data</a:t>
            </a:r>
            <a:endParaRPr lang="en-US" dirty="0"/>
          </a:p>
          <a:p>
            <a:pPr marL="346075" indent="-344170">
              <a:spcAft>
                <a:spcPts val="600"/>
              </a:spcAft>
            </a:pPr>
            <a:r>
              <a:rPr lang="en-US" b="1" dirty="0"/>
              <a:t>Data providers</a:t>
            </a:r>
          </a:p>
          <a:p>
            <a:pPr marL="346075" indent="-344170">
              <a:spcAft>
                <a:spcPts val="600"/>
              </a:spcAft>
            </a:pPr>
            <a:r>
              <a:rPr lang="en-US" b="1" dirty="0"/>
              <a:t>Data elements</a:t>
            </a:r>
          </a:p>
          <a:p>
            <a:pPr marL="346075" indent="-344170">
              <a:spcAft>
                <a:spcPts val="600"/>
              </a:spcAft>
            </a:pPr>
            <a:r>
              <a:rPr lang="en-US" b="1" dirty="0"/>
              <a:t>Data frequency</a:t>
            </a:r>
          </a:p>
          <a:p>
            <a:pPr marL="346075" indent="-344170">
              <a:spcAft>
                <a:spcPts val="600"/>
              </a:spcAft>
            </a:pPr>
            <a:r>
              <a:rPr lang="en-US" b="1" dirty="0"/>
              <a:t>Common uses</a:t>
            </a:r>
          </a:p>
        </p:txBody>
      </p:sp>
      <p:pic>
        <p:nvPicPr>
          <p:cNvPr id="7" name="Picture 6" descr="Delaware DOT's mobile app, viewed through a cellular phone, includes a &quot;report an issue&quot; button to crowdsource issues, serving as an example of a 511 app that collects data from travelers.">
            <a:extLst>
              <a:ext uri="{FF2B5EF4-FFF2-40B4-BE49-F238E27FC236}">
                <a16:creationId xmlns:a16="http://schemas.microsoft.com/office/drawing/2014/main" id="{A6797569-EF7F-4C22-B2BE-C9F55EB0BDFC}"/>
              </a:ext>
            </a:extLst>
          </p:cNvPr>
          <p:cNvPicPr>
            <a:picLocks noChangeAspect="1"/>
          </p:cNvPicPr>
          <p:nvPr/>
        </p:nvPicPr>
        <p:blipFill>
          <a:blip r:embed="rId3"/>
          <a:stretch>
            <a:fillRect/>
          </a:stretch>
        </p:blipFill>
        <p:spPr>
          <a:xfrm>
            <a:off x="8690177" y="581483"/>
            <a:ext cx="2663623" cy="5533021"/>
          </a:xfrm>
          <a:prstGeom prst="roundRect">
            <a:avLst/>
          </a:prstGeom>
        </p:spPr>
      </p:pic>
      <p:sp>
        <p:nvSpPr>
          <p:cNvPr id="8" name="TextBox 7">
            <a:extLst>
              <a:ext uri="{FF2B5EF4-FFF2-40B4-BE49-F238E27FC236}">
                <a16:creationId xmlns:a16="http://schemas.microsoft.com/office/drawing/2014/main" id="{557A8117-2A29-40D9-8546-B017A304624B}"/>
              </a:ext>
            </a:extLst>
          </p:cNvPr>
          <p:cNvSpPr txBox="1"/>
          <p:nvPr/>
        </p:nvSpPr>
        <p:spPr>
          <a:xfrm rot="16200000">
            <a:off x="10604793" y="5119275"/>
            <a:ext cx="1744236"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defTabSz="514350"/>
            <a:r>
              <a:rPr lang="en-US" sz="1000" dirty="0">
                <a:solidFill>
                  <a:schemeClr val="bg1"/>
                </a:solidFill>
              </a:rPr>
              <a:t>Source:  Delaware DOT.</a:t>
            </a:r>
          </a:p>
        </p:txBody>
      </p:sp>
      <p:sp>
        <p:nvSpPr>
          <p:cNvPr id="5" name="Slide Number Placeholder 1">
            <a:extLst>
              <a:ext uri="{FF2B5EF4-FFF2-40B4-BE49-F238E27FC236}">
                <a16:creationId xmlns:a16="http://schemas.microsoft.com/office/drawing/2014/main" id="{F57CB218-94B3-B66C-1933-5F366603F748}"/>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33</a:t>
            </a:fld>
            <a:endParaRPr lang="en-US" dirty="0">
              <a:solidFill>
                <a:schemeClr val="tx1"/>
              </a:solidFill>
            </a:endParaRPr>
          </a:p>
        </p:txBody>
      </p:sp>
      <p:pic>
        <p:nvPicPr>
          <p:cNvPr id="4" name="Picture 3" descr="Utah DOT Citizen Report application user interface showing a corridor name, report time, road condition as dry, and weather condition as partly cloudy as an example of a mobile app.">
            <a:extLst>
              <a:ext uri="{FF2B5EF4-FFF2-40B4-BE49-F238E27FC236}">
                <a16:creationId xmlns:a16="http://schemas.microsoft.com/office/drawing/2014/main" id="{DDA1B986-EDCC-3820-F95D-92B19618EC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0961" y="1665022"/>
            <a:ext cx="2405472" cy="4269713"/>
          </a:xfrm>
          <a:prstGeom prst="rect">
            <a:avLst/>
          </a:prstGeom>
        </p:spPr>
      </p:pic>
      <p:sp>
        <p:nvSpPr>
          <p:cNvPr id="6" name="TextBox 5">
            <a:extLst>
              <a:ext uri="{FF2B5EF4-FFF2-40B4-BE49-F238E27FC236}">
                <a16:creationId xmlns:a16="http://schemas.microsoft.com/office/drawing/2014/main" id="{8CA5ED82-404D-555F-F35D-3F1A344DC064}"/>
              </a:ext>
            </a:extLst>
          </p:cNvPr>
          <p:cNvSpPr txBox="1"/>
          <p:nvPr/>
        </p:nvSpPr>
        <p:spPr>
          <a:xfrm rot="16200000">
            <a:off x="7447427" y="4939506"/>
            <a:ext cx="1744236"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514350"/>
            <a:r>
              <a:rPr lang="en-US" sz="1000" dirty="0">
                <a:solidFill>
                  <a:schemeClr val="bg1"/>
                </a:solidFill>
              </a:rPr>
              <a:t>Source: Utah DOT.</a:t>
            </a:r>
          </a:p>
        </p:txBody>
      </p:sp>
    </p:spTree>
    <p:extLst>
      <p:ext uri="{BB962C8B-B14F-4D97-AF65-F5344CB8AC3E}">
        <p14:creationId xmlns:p14="http://schemas.microsoft.com/office/powerpoint/2010/main" val="960294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p:txBody>
          <a:bodyPr/>
          <a:lstStyle/>
          <a:p>
            <a:r>
              <a:rPr lang="en-US" dirty="0">
                <a:latin typeface="Arial"/>
                <a:cs typeface="Arial"/>
              </a:rPr>
              <a:t>5. Mobile/Web 311 and 511 App</a:t>
            </a:r>
            <a:br>
              <a:rPr lang="en-US" dirty="0">
                <a:latin typeface="Arial"/>
                <a:cs typeface="Arial"/>
              </a:rPr>
            </a:br>
            <a:r>
              <a:rPr lang="en-US" dirty="0">
                <a:latin typeface="Arial"/>
                <a:cs typeface="Arial"/>
              </a:rPr>
              <a:t>    Characteristics</a:t>
            </a:r>
            <a:endParaRPr lang="en-US" dirty="0"/>
          </a:p>
        </p:txBody>
      </p:sp>
      <p:graphicFrame>
        <p:nvGraphicFramePr>
          <p:cNvPr id="7" name="Table 7">
            <a:extLst>
              <a:ext uri="{FF2B5EF4-FFF2-40B4-BE49-F238E27FC236}">
                <a16:creationId xmlns:a16="http://schemas.microsoft.com/office/drawing/2014/main" id="{58FA4421-F37F-439F-8C83-537B65939DDE}"/>
              </a:ext>
            </a:extLst>
          </p:cNvPr>
          <p:cNvGraphicFramePr>
            <a:graphicFrameLocks noGrp="1"/>
          </p:cNvGraphicFramePr>
          <p:nvPr>
            <p:ph idx="1"/>
            <p:extLst>
              <p:ext uri="{D42A27DB-BD31-4B8C-83A1-F6EECF244321}">
                <p14:modId xmlns:p14="http://schemas.microsoft.com/office/powerpoint/2010/main" val="3687738008"/>
              </p:ext>
            </p:extLst>
          </p:nvPr>
        </p:nvGraphicFramePr>
        <p:xfrm>
          <a:off x="692858" y="2024855"/>
          <a:ext cx="10660942" cy="3730486"/>
        </p:xfrm>
        <a:graphic>
          <a:graphicData uri="http://schemas.openxmlformats.org/drawingml/2006/table">
            <a:tbl>
              <a:tblPr firstRow="1" bandRow="1">
                <a:tableStyleId>{5C22544A-7EE6-4342-B048-85BDC9FD1C3A}</a:tableStyleId>
              </a:tblPr>
              <a:tblGrid>
                <a:gridCol w="2444004">
                  <a:extLst>
                    <a:ext uri="{9D8B030D-6E8A-4147-A177-3AD203B41FA5}">
                      <a16:colId xmlns:a16="http://schemas.microsoft.com/office/drawing/2014/main" val="736499284"/>
                    </a:ext>
                  </a:extLst>
                </a:gridCol>
                <a:gridCol w="8216938">
                  <a:extLst>
                    <a:ext uri="{9D8B030D-6E8A-4147-A177-3AD203B41FA5}">
                      <a16:colId xmlns:a16="http://schemas.microsoft.com/office/drawing/2014/main" val="2124632651"/>
                    </a:ext>
                  </a:extLst>
                </a:gridCol>
              </a:tblGrid>
              <a:tr h="58597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Characteristic</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High-Level Descriptors</a:t>
                      </a:r>
                    </a:p>
                  </a:txBody>
                  <a:tcPr anchor="ctr"/>
                </a:tc>
                <a:extLst>
                  <a:ext uri="{0D108BD9-81ED-4DB2-BD59-A6C34878D82A}">
                    <a16:rowId xmlns:a16="http://schemas.microsoft.com/office/drawing/2014/main" val="2309513542"/>
                  </a:ext>
                </a:extLst>
              </a:tr>
              <a:tr h="58597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a:cs typeface="Arial"/>
                        </a:rPr>
                        <a:t>Source data</a:t>
                      </a:r>
                    </a:p>
                  </a:txBody>
                  <a:tcPr marR="274320" anchor="ctr"/>
                </a:tc>
                <a:tc>
                  <a:txBody>
                    <a:bodyPr/>
                    <a:lstStyle/>
                    <a:p>
                      <a:r>
                        <a:rPr lang="en-US" dirty="0"/>
                        <a:t>Typically, active reports by public.</a:t>
                      </a:r>
                    </a:p>
                  </a:txBody>
                  <a:tcPr anchor="ctr"/>
                </a:tc>
                <a:extLst>
                  <a:ext uri="{0D108BD9-81ED-4DB2-BD59-A6C34878D82A}">
                    <a16:rowId xmlns:a16="http://schemas.microsoft.com/office/drawing/2014/main" val="252419574"/>
                  </a:ext>
                </a:extLst>
              </a:tr>
              <a:tr h="69330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a:cs typeface="Arial"/>
                        </a:rPr>
                        <a:t>Data providers</a:t>
                      </a:r>
                    </a:p>
                  </a:txBody>
                  <a:tcPr marR="274320" anchor="ctr"/>
                </a:tc>
                <a:tc>
                  <a:txBody>
                    <a:bodyPr/>
                    <a:lstStyle/>
                    <a:p>
                      <a:r>
                        <a:rPr lang="en-US" dirty="0" err="1"/>
                        <a:t>CivicPlus</a:t>
                      </a:r>
                      <a:r>
                        <a:rPr lang="en-US" dirty="0"/>
                        <a:t>/</a:t>
                      </a:r>
                      <a:r>
                        <a:rPr lang="en-US" dirty="0" err="1"/>
                        <a:t>SeeClickFix</a:t>
                      </a:r>
                      <a:r>
                        <a:rPr lang="en-US" sz="1800" b="0" i="0" kern="1200" dirty="0">
                          <a:solidFill>
                            <a:schemeClr val="dk1"/>
                          </a:solidFill>
                          <a:effectLst/>
                          <a:latin typeface="+mn-lt"/>
                          <a:ea typeface="+mn-ea"/>
                          <a:cs typeface="+mn-cs"/>
                        </a:rPr>
                        <a:t>®</a:t>
                      </a:r>
                      <a:r>
                        <a:rPr lang="en-US" dirty="0"/>
                        <a:t>, </a:t>
                      </a:r>
                      <a:r>
                        <a:rPr lang="en-US" dirty="0" err="1"/>
                        <a:t>PublicStuff</a:t>
                      </a:r>
                      <a:r>
                        <a:rPr lang="en-US" sz="1800" b="0" i="0" u="none" strike="noStrike" noProof="0" dirty="0">
                          <a:solidFill>
                            <a:schemeClr val="dk1"/>
                          </a:solidFill>
                          <a:latin typeface="Calibri"/>
                        </a:rPr>
                        <a:t>®</a:t>
                      </a:r>
                      <a:r>
                        <a:rPr lang="en-US" dirty="0"/>
                        <a:t>, </a:t>
                      </a:r>
                      <a:r>
                        <a:rPr lang="en-US" dirty="0" err="1"/>
                        <a:t>CitySourced</a:t>
                      </a:r>
                      <a:r>
                        <a:rPr lang="en-US" sz="1800" b="0" i="0" kern="1200" dirty="0">
                          <a:solidFill>
                            <a:schemeClr val="dk1"/>
                          </a:solidFill>
                          <a:effectLst/>
                          <a:latin typeface="+mn-lt"/>
                          <a:ea typeface="+mn-ea"/>
                          <a:cs typeface="+mn-cs"/>
                        </a:rPr>
                        <a:t>®</a:t>
                      </a:r>
                      <a:r>
                        <a:rPr lang="en-US" dirty="0"/>
                        <a:t>, and </a:t>
                      </a:r>
                      <a:r>
                        <a:rPr lang="en-US" dirty="0" err="1"/>
                        <a:t>FixMyStreet</a:t>
                      </a:r>
                      <a:r>
                        <a:rPr lang="en-US" baseline="30000" dirty="0" err="1"/>
                        <a:t>TM</a:t>
                      </a:r>
                      <a:r>
                        <a:rPr lang="en-US" baseline="0" dirty="0"/>
                        <a:t> provide 311 service.</a:t>
                      </a:r>
                      <a:r>
                        <a:rPr lang="en-US" strike="sngStrike" baseline="0" dirty="0">
                          <a:solidFill>
                            <a:schemeClr val="bg1"/>
                          </a:solidFill>
                        </a:rPr>
                        <a:t> </a:t>
                      </a:r>
                      <a:r>
                        <a:rPr lang="en-US" strike="noStrike" baseline="0" dirty="0">
                          <a:solidFill>
                            <a:schemeClr val="tx1"/>
                          </a:solidFill>
                        </a:rPr>
                        <a:t>Agency-specific providers also support 511 applications.</a:t>
                      </a:r>
                    </a:p>
                  </a:txBody>
                  <a:tcPr anchor="ctr"/>
                </a:tc>
                <a:extLst>
                  <a:ext uri="{0D108BD9-81ED-4DB2-BD59-A6C34878D82A}">
                    <a16:rowId xmlns:a16="http://schemas.microsoft.com/office/drawing/2014/main" val="3031464778"/>
                  </a:ext>
                </a:extLst>
              </a:tr>
              <a:tr h="69330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elements</a:t>
                      </a:r>
                    </a:p>
                  </a:txBody>
                  <a:tcPr marR="274320" anchor="ctr"/>
                </a:tc>
                <a:tc>
                  <a:txBody>
                    <a:bodyPr/>
                    <a:lstStyle/>
                    <a:p>
                      <a:r>
                        <a:rPr lang="en-US" dirty="0"/>
                        <a:t>Transportation-focused report types include crashes, abandoned vehicles, infrastructure repair needs (pothole, traffic signal, sign), and object on road.</a:t>
                      </a:r>
                    </a:p>
                  </a:txBody>
                  <a:tcPr anchor="ctr"/>
                </a:tc>
                <a:extLst>
                  <a:ext uri="{0D108BD9-81ED-4DB2-BD59-A6C34878D82A}">
                    <a16:rowId xmlns:a16="http://schemas.microsoft.com/office/drawing/2014/main" val="5065870"/>
                  </a:ext>
                </a:extLst>
              </a:tr>
              <a:tr h="58597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a:cs typeface="Arial"/>
                        </a:rPr>
                        <a:t>Data frequency</a:t>
                      </a:r>
                    </a:p>
                  </a:txBody>
                  <a:tcPr marR="274320" anchor="ctr"/>
                </a:tc>
                <a:tc>
                  <a:txBody>
                    <a:bodyPr/>
                    <a:lstStyle/>
                    <a:p>
                      <a:r>
                        <a:rPr lang="en-US" dirty="0"/>
                        <a:t>A few reports per week to dozens or more per day.</a:t>
                      </a:r>
                    </a:p>
                  </a:txBody>
                  <a:tcPr anchor="ctr"/>
                </a:tc>
                <a:extLst>
                  <a:ext uri="{0D108BD9-81ED-4DB2-BD59-A6C34878D82A}">
                    <a16:rowId xmlns:a16="http://schemas.microsoft.com/office/drawing/2014/main" val="663785697"/>
                  </a:ext>
                </a:extLst>
              </a:tr>
              <a:tr h="58597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Common uses</a:t>
                      </a:r>
                    </a:p>
                  </a:txBody>
                  <a:tcPr marR="274320" anchor="ctr"/>
                </a:tc>
                <a:tc>
                  <a:txBody>
                    <a:bodyPr/>
                    <a:lstStyle/>
                    <a:p>
                      <a:r>
                        <a:rPr lang="en-US" dirty="0"/>
                        <a:t>Traveler information, road weather management, maintenance of roads and signals.</a:t>
                      </a:r>
                    </a:p>
                  </a:txBody>
                  <a:tcPr anchor="ctr"/>
                </a:tc>
                <a:extLst>
                  <a:ext uri="{0D108BD9-81ED-4DB2-BD59-A6C34878D82A}">
                    <a16:rowId xmlns:a16="http://schemas.microsoft.com/office/drawing/2014/main" val="1155324869"/>
                  </a:ext>
                </a:extLst>
              </a:tr>
            </a:tbl>
          </a:graphicData>
        </a:graphic>
      </p:graphicFrame>
      <p:sp>
        <p:nvSpPr>
          <p:cNvPr id="3" name="Slide Number Placeholder 1">
            <a:extLst>
              <a:ext uri="{FF2B5EF4-FFF2-40B4-BE49-F238E27FC236}">
                <a16:creationId xmlns:a16="http://schemas.microsoft.com/office/drawing/2014/main" id="{4F93047F-9507-BCBE-3543-B38E5B310295}"/>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34</a:t>
            </a:fld>
            <a:endParaRPr lang="en-US" dirty="0">
              <a:solidFill>
                <a:schemeClr val="tx1"/>
              </a:solidFill>
            </a:endParaRPr>
          </a:p>
        </p:txBody>
      </p:sp>
    </p:spTree>
    <p:extLst>
      <p:ext uri="{BB962C8B-B14F-4D97-AF65-F5344CB8AC3E}">
        <p14:creationId xmlns:p14="http://schemas.microsoft.com/office/powerpoint/2010/main" val="273376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p:txBody>
          <a:bodyPr/>
          <a:lstStyle/>
          <a:p>
            <a:r>
              <a:rPr lang="en-US" dirty="0"/>
              <a:t>6. Multimodal Data</a:t>
            </a:r>
          </a:p>
        </p:txBody>
      </p:sp>
      <p:sp>
        <p:nvSpPr>
          <p:cNvPr id="3" name="Content Placeholder 2">
            <a:extLst>
              <a:ext uri="{FF2B5EF4-FFF2-40B4-BE49-F238E27FC236}">
                <a16:creationId xmlns:a16="http://schemas.microsoft.com/office/drawing/2014/main" id="{BE40DAF1-2747-4E12-876E-608A0D6F30DF}"/>
              </a:ext>
            </a:extLst>
          </p:cNvPr>
          <p:cNvSpPr>
            <a:spLocks noGrp="1"/>
          </p:cNvSpPr>
          <p:nvPr>
            <p:ph idx="1"/>
          </p:nvPr>
        </p:nvSpPr>
        <p:spPr>
          <a:xfrm>
            <a:off x="838200" y="1825625"/>
            <a:ext cx="4459018" cy="3948509"/>
          </a:xfrm>
        </p:spPr>
        <p:txBody>
          <a:bodyPr vert="horz" lIns="91440" tIns="45720" rIns="91440" bIns="45720" rtlCol="0" anchor="t">
            <a:normAutofit/>
          </a:bodyPr>
          <a:lstStyle/>
          <a:p>
            <a:pPr marL="346075" indent="-344170">
              <a:spcAft>
                <a:spcPts val="600"/>
              </a:spcAft>
            </a:pPr>
            <a:r>
              <a:rPr lang="en-US" b="1" dirty="0">
                <a:latin typeface="Arial"/>
                <a:cs typeface="Arial"/>
              </a:rPr>
              <a:t>Source data</a:t>
            </a:r>
            <a:endParaRPr lang="en-US" dirty="0"/>
          </a:p>
          <a:p>
            <a:pPr marL="346075" indent="-344170">
              <a:spcAft>
                <a:spcPts val="600"/>
              </a:spcAft>
            </a:pPr>
            <a:r>
              <a:rPr lang="en-US" b="1" dirty="0"/>
              <a:t>Data providers</a:t>
            </a:r>
          </a:p>
          <a:p>
            <a:pPr marL="346075" indent="-344170">
              <a:spcAft>
                <a:spcPts val="600"/>
              </a:spcAft>
            </a:pPr>
            <a:r>
              <a:rPr lang="en-US" b="1" dirty="0"/>
              <a:t>Data elements</a:t>
            </a:r>
          </a:p>
          <a:p>
            <a:pPr marL="346075" indent="-344170">
              <a:spcAft>
                <a:spcPts val="600"/>
              </a:spcAft>
            </a:pPr>
            <a:r>
              <a:rPr lang="en-US" b="1" dirty="0"/>
              <a:t>Data frequency</a:t>
            </a:r>
          </a:p>
          <a:p>
            <a:pPr marL="346075" indent="-344170">
              <a:spcAft>
                <a:spcPts val="600"/>
              </a:spcAft>
            </a:pPr>
            <a:r>
              <a:rPr lang="en-US" b="1" dirty="0"/>
              <a:t>Common uses</a:t>
            </a:r>
          </a:p>
          <a:p>
            <a:pPr marL="1905" indent="0">
              <a:spcAft>
                <a:spcPts val="600"/>
              </a:spcAft>
              <a:buNone/>
            </a:pPr>
            <a:endParaRPr lang="en-US" dirty="0"/>
          </a:p>
        </p:txBody>
      </p:sp>
      <p:pic>
        <p:nvPicPr>
          <p:cNvPr id="7" name="Picture 6" descr="Image is of a rentable orange colored bike with a concrete building background.">
            <a:extLst>
              <a:ext uri="{FF2B5EF4-FFF2-40B4-BE49-F238E27FC236}">
                <a16:creationId xmlns:a16="http://schemas.microsoft.com/office/drawing/2014/main" id="{D47F4698-06C5-43EF-8D88-2723349E2E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24280" y="0"/>
            <a:ext cx="4767720" cy="3246120"/>
          </a:xfrm>
          <a:prstGeom prst="rect">
            <a:avLst/>
          </a:prstGeom>
        </p:spPr>
      </p:pic>
      <p:pic>
        <p:nvPicPr>
          <p:cNvPr id="6" name="Picture 5" descr="Image of a rentable scooter parked on a curbside.">
            <a:extLst>
              <a:ext uri="{FF2B5EF4-FFF2-40B4-BE49-F238E27FC236}">
                <a16:creationId xmlns:a16="http://schemas.microsoft.com/office/drawing/2014/main" id="{153C8BA7-8F18-4154-9E5E-705908AB580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437473" y="3246121"/>
            <a:ext cx="4754527" cy="2983230"/>
          </a:xfrm>
          <a:prstGeom prst="rect">
            <a:avLst/>
          </a:prstGeom>
        </p:spPr>
      </p:pic>
      <p:sp>
        <p:nvSpPr>
          <p:cNvPr id="9" name="TextBox 8">
            <a:extLst>
              <a:ext uri="{FF2B5EF4-FFF2-40B4-BE49-F238E27FC236}">
                <a16:creationId xmlns:a16="http://schemas.microsoft.com/office/drawing/2014/main" id="{DD4E6AC9-5105-47CC-A866-FE894B72BF7B}"/>
              </a:ext>
            </a:extLst>
          </p:cNvPr>
          <p:cNvSpPr txBox="1"/>
          <p:nvPr/>
        </p:nvSpPr>
        <p:spPr>
          <a:xfrm>
            <a:off x="7437473" y="2999899"/>
            <a:ext cx="130676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Source: </a:t>
            </a:r>
            <a:r>
              <a:rPr lang="en-US" sz="1000" b="1" dirty="0" err="1">
                <a:solidFill>
                  <a:schemeClr val="bg1"/>
                </a:solidFill>
                <a:latin typeface="Arial" panose="020B0604020202020204" pitchFamily="34" charset="0"/>
                <a:cs typeface="Arial" panose="020B0604020202020204" pitchFamily="34" charset="0"/>
              </a:rPr>
              <a:t>Unsplash</a:t>
            </a:r>
            <a:r>
              <a:rPr lang="en-US" sz="1000" b="1" dirty="0">
                <a:solidFill>
                  <a:schemeClr val="bg1"/>
                </a:solidFill>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28E62ECF-F7A8-462F-9D4D-6CB1A46EB3FA}"/>
              </a:ext>
            </a:extLst>
          </p:cNvPr>
          <p:cNvSpPr txBox="1"/>
          <p:nvPr/>
        </p:nvSpPr>
        <p:spPr>
          <a:xfrm>
            <a:off x="7517969" y="5894512"/>
            <a:ext cx="130676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Source: </a:t>
            </a:r>
            <a:r>
              <a:rPr lang="en-US" sz="1000" b="1" dirty="0" err="1">
                <a:solidFill>
                  <a:schemeClr val="bg1"/>
                </a:solidFill>
                <a:latin typeface="Arial" panose="020B0604020202020204" pitchFamily="34" charset="0"/>
                <a:cs typeface="Arial" panose="020B0604020202020204" pitchFamily="34" charset="0"/>
              </a:rPr>
              <a:t>Unsplash</a:t>
            </a:r>
            <a:r>
              <a:rPr lang="en-US" sz="1000" b="1" dirty="0">
                <a:solidFill>
                  <a:schemeClr val="bg1"/>
                </a:solidFill>
                <a:latin typeface="Arial" panose="020B0604020202020204" pitchFamily="34" charset="0"/>
                <a:cs typeface="Arial" panose="020B0604020202020204" pitchFamily="34" charset="0"/>
              </a:rPr>
              <a:t>.</a:t>
            </a:r>
          </a:p>
        </p:txBody>
      </p:sp>
      <p:sp>
        <p:nvSpPr>
          <p:cNvPr id="5" name="Slide Number Placeholder 1">
            <a:extLst>
              <a:ext uri="{FF2B5EF4-FFF2-40B4-BE49-F238E27FC236}">
                <a16:creationId xmlns:a16="http://schemas.microsoft.com/office/drawing/2014/main" id="{4BE02547-444A-A53E-47D5-7A7AD9636BBC}"/>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35</a:t>
            </a:fld>
            <a:endParaRPr lang="en-US" dirty="0">
              <a:solidFill>
                <a:schemeClr val="tx1"/>
              </a:solidFill>
            </a:endParaRPr>
          </a:p>
        </p:txBody>
      </p:sp>
    </p:spTree>
    <p:extLst>
      <p:ext uri="{BB962C8B-B14F-4D97-AF65-F5344CB8AC3E}">
        <p14:creationId xmlns:p14="http://schemas.microsoft.com/office/powerpoint/2010/main" val="671621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38DD-FAAD-45AB-A94B-4E18B3496F55}"/>
              </a:ext>
            </a:extLst>
          </p:cNvPr>
          <p:cNvSpPr>
            <a:spLocks noGrp="1"/>
          </p:cNvSpPr>
          <p:nvPr>
            <p:ph type="title"/>
          </p:nvPr>
        </p:nvSpPr>
        <p:spPr/>
        <p:txBody>
          <a:bodyPr/>
          <a:lstStyle/>
          <a:p>
            <a:r>
              <a:rPr lang="en-US" dirty="0">
                <a:latin typeface="Arial"/>
                <a:cs typeface="Arial"/>
              </a:rPr>
              <a:t>6. Multimodal Data Characteristics</a:t>
            </a:r>
            <a:endParaRPr lang="en-US" dirty="0"/>
          </a:p>
        </p:txBody>
      </p:sp>
      <p:graphicFrame>
        <p:nvGraphicFramePr>
          <p:cNvPr id="7" name="Table 7">
            <a:extLst>
              <a:ext uri="{FF2B5EF4-FFF2-40B4-BE49-F238E27FC236}">
                <a16:creationId xmlns:a16="http://schemas.microsoft.com/office/drawing/2014/main" id="{58FA4421-F37F-439F-8C83-537B65939DDE}"/>
              </a:ext>
            </a:extLst>
          </p:cNvPr>
          <p:cNvGraphicFramePr>
            <a:graphicFrameLocks noGrp="1"/>
          </p:cNvGraphicFramePr>
          <p:nvPr>
            <p:ph idx="1"/>
            <p:extLst>
              <p:ext uri="{D42A27DB-BD31-4B8C-83A1-F6EECF244321}">
                <p14:modId xmlns:p14="http://schemas.microsoft.com/office/powerpoint/2010/main" val="143351448"/>
              </p:ext>
            </p:extLst>
          </p:nvPr>
        </p:nvGraphicFramePr>
        <p:xfrm>
          <a:off x="1031111" y="1718060"/>
          <a:ext cx="10541901" cy="3957665"/>
        </p:xfrm>
        <a:graphic>
          <a:graphicData uri="http://schemas.openxmlformats.org/drawingml/2006/table">
            <a:tbl>
              <a:tblPr firstRow="1" bandRow="1">
                <a:tableStyleId>{5C22544A-7EE6-4342-B048-85BDC9FD1C3A}</a:tableStyleId>
              </a:tblPr>
              <a:tblGrid>
                <a:gridCol w="2416713">
                  <a:extLst>
                    <a:ext uri="{9D8B030D-6E8A-4147-A177-3AD203B41FA5}">
                      <a16:colId xmlns:a16="http://schemas.microsoft.com/office/drawing/2014/main" val="736499284"/>
                    </a:ext>
                  </a:extLst>
                </a:gridCol>
                <a:gridCol w="8125188">
                  <a:extLst>
                    <a:ext uri="{9D8B030D-6E8A-4147-A177-3AD203B41FA5}">
                      <a16:colId xmlns:a16="http://schemas.microsoft.com/office/drawing/2014/main" val="2124632651"/>
                    </a:ext>
                  </a:extLst>
                </a:gridCol>
              </a:tblGrid>
              <a:tr h="5798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Characteristic</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High-Level Descriptors</a:t>
                      </a:r>
                    </a:p>
                  </a:txBody>
                  <a:tcPr anchor="ctr"/>
                </a:tc>
                <a:extLst>
                  <a:ext uri="{0D108BD9-81ED-4DB2-BD59-A6C34878D82A}">
                    <a16:rowId xmlns:a16="http://schemas.microsoft.com/office/drawing/2014/main" val="2309513542"/>
                  </a:ext>
                </a:extLst>
              </a:tr>
              <a:tr h="99819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Source data</a:t>
                      </a:r>
                    </a:p>
                  </a:txBody>
                  <a:tcPr marR="274320"/>
                </a:tc>
                <a:tc>
                  <a:txBody>
                    <a:bodyPr/>
                    <a:lstStyle/>
                    <a:p>
                      <a:r>
                        <a:rPr lang="en-US" dirty="0"/>
                        <a:t>Active reports by public, passively collected by mobile app (e.g., bicycle, commercial vehicle, or transit app), smartphone, or device (e.g., dockless bicycle or scooters, or a dashboard camera).</a:t>
                      </a:r>
                    </a:p>
                  </a:txBody>
                  <a:tcPr/>
                </a:tc>
                <a:extLst>
                  <a:ext uri="{0D108BD9-81ED-4DB2-BD59-A6C34878D82A}">
                    <a16:rowId xmlns:a16="http://schemas.microsoft.com/office/drawing/2014/main" val="252419574"/>
                  </a:ext>
                </a:extLst>
              </a:tr>
              <a:tr h="5798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providers</a:t>
                      </a:r>
                    </a:p>
                  </a:txBody>
                  <a:tcPr marR="274320"/>
                </a:tc>
                <a:tc>
                  <a:txBody>
                    <a:bodyPr/>
                    <a:lstStyle/>
                    <a:p>
                      <a:r>
                        <a:rPr lang="en-US" dirty="0"/>
                        <a:t>Examples: </a:t>
                      </a:r>
                      <a:r>
                        <a:rPr lang="en-US" dirty="0" err="1"/>
                        <a:t>StreetLight</a:t>
                      </a:r>
                      <a:r>
                        <a:rPr lang="en-US" dirty="0"/>
                        <a:t> </a:t>
                      </a:r>
                      <a:r>
                        <a:rPr lang="en-US" dirty="0" err="1"/>
                        <a:t>Data</a:t>
                      </a:r>
                      <a:r>
                        <a:rPr lang="en-US" baseline="30000" dirty="0" err="1"/>
                        <a:t>TM</a:t>
                      </a:r>
                      <a:r>
                        <a:rPr lang="en-US" dirty="0"/>
                        <a:t> and </a:t>
                      </a:r>
                      <a:r>
                        <a:rPr lang="en-US" dirty="0" err="1"/>
                        <a:t>Nexar</a:t>
                      </a:r>
                      <a:r>
                        <a:rPr lang="en-US" sz="1800" b="0" i="0" baseline="30000" dirty="0">
                          <a:solidFill>
                            <a:schemeClr val="tx1"/>
                          </a:solidFill>
                          <a:effectLst/>
                          <a:latin typeface="Roboto"/>
                        </a:rPr>
                        <a:t>®</a:t>
                      </a:r>
                      <a:r>
                        <a:rPr lang="en-US" dirty="0"/>
                        <a:t> </a:t>
                      </a:r>
                      <a:endParaRPr lang="en-US" strike="sngStrike" baseline="0" dirty="0">
                        <a:solidFill>
                          <a:srgbClr val="FF0000"/>
                        </a:solidFill>
                      </a:endParaRPr>
                    </a:p>
                  </a:txBody>
                  <a:tcPr/>
                </a:tc>
                <a:extLst>
                  <a:ext uri="{0D108BD9-81ED-4DB2-BD59-A6C34878D82A}">
                    <a16:rowId xmlns:a16="http://schemas.microsoft.com/office/drawing/2014/main" val="3031464778"/>
                  </a:ext>
                </a:extLst>
              </a:tr>
              <a:tr h="5798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elements</a:t>
                      </a:r>
                    </a:p>
                  </a:txBody>
                  <a:tcPr marR="274320"/>
                </a:tc>
                <a:tc>
                  <a:txBody>
                    <a:bodyPr/>
                    <a:lstStyle/>
                    <a:p>
                      <a:r>
                        <a:rPr lang="en-US" dirty="0"/>
                        <a:t>Ridership, road user location and frequency, trip/route, financial statistics.</a:t>
                      </a:r>
                    </a:p>
                  </a:txBody>
                  <a:tcPr/>
                </a:tc>
                <a:extLst>
                  <a:ext uri="{0D108BD9-81ED-4DB2-BD59-A6C34878D82A}">
                    <a16:rowId xmlns:a16="http://schemas.microsoft.com/office/drawing/2014/main" val="5065870"/>
                  </a:ext>
                </a:extLst>
              </a:tr>
              <a:tr h="5798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Data frequency</a:t>
                      </a:r>
                    </a:p>
                  </a:txBody>
                  <a:tcPr marR="274320"/>
                </a:tc>
                <a:tc>
                  <a:txBody>
                    <a:bodyPr/>
                    <a:lstStyle/>
                    <a:p>
                      <a:r>
                        <a:rPr lang="en-US" dirty="0"/>
                        <a:t>Varies by source.</a:t>
                      </a:r>
                    </a:p>
                  </a:txBody>
                  <a:tcPr/>
                </a:tc>
                <a:extLst>
                  <a:ext uri="{0D108BD9-81ED-4DB2-BD59-A6C34878D82A}">
                    <a16:rowId xmlns:a16="http://schemas.microsoft.com/office/drawing/2014/main" val="663785697"/>
                  </a:ext>
                </a:extLst>
              </a:tr>
              <a:tr h="5798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latin typeface="Arial" panose="020B0604020202020204" pitchFamily="34" charset="0"/>
                          <a:cs typeface="Arial" panose="020B0604020202020204" pitchFamily="34" charset="0"/>
                        </a:rPr>
                        <a:t>Common uses</a:t>
                      </a:r>
                    </a:p>
                  </a:txBody>
                  <a:tcPr marR="274320"/>
                </a:tc>
                <a:tc>
                  <a:txBody>
                    <a:bodyPr/>
                    <a:lstStyle/>
                    <a:p>
                      <a:r>
                        <a:rPr lang="en-US" dirty="0"/>
                        <a:t>Long-term planning studies, </a:t>
                      </a:r>
                      <a:r>
                        <a:rPr lang="en-US" dirty="0" err="1"/>
                        <a:t>micromobility</a:t>
                      </a:r>
                      <a:r>
                        <a:rPr lang="en-US" dirty="0"/>
                        <a:t> policy development, alternate route planning, multimodal demand modeling.</a:t>
                      </a:r>
                    </a:p>
                  </a:txBody>
                  <a:tcPr/>
                </a:tc>
                <a:extLst>
                  <a:ext uri="{0D108BD9-81ED-4DB2-BD59-A6C34878D82A}">
                    <a16:rowId xmlns:a16="http://schemas.microsoft.com/office/drawing/2014/main" val="1155324869"/>
                  </a:ext>
                </a:extLst>
              </a:tr>
            </a:tbl>
          </a:graphicData>
        </a:graphic>
      </p:graphicFrame>
      <p:sp>
        <p:nvSpPr>
          <p:cNvPr id="3" name="Slide Number Placeholder 1">
            <a:extLst>
              <a:ext uri="{FF2B5EF4-FFF2-40B4-BE49-F238E27FC236}">
                <a16:creationId xmlns:a16="http://schemas.microsoft.com/office/drawing/2014/main" id="{0E9B6A80-7C3D-3387-5668-546A99EBDC90}"/>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36</a:t>
            </a:fld>
            <a:endParaRPr lang="en-US" dirty="0">
              <a:solidFill>
                <a:schemeClr val="tx1"/>
              </a:solidFill>
            </a:endParaRPr>
          </a:p>
        </p:txBody>
      </p:sp>
    </p:spTree>
    <p:extLst>
      <p:ext uri="{BB962C8B-B14F-4D97-AF65-F5344CB8AC3E}">
        <p14:creationId xmlns:p14="http://schemas.microsoft.com/office/powerpoint/2010/main" val="3646904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0FF4-298A-414D-953C-AD4D2B2E6032}"/>
              </a:ext>
            </a:extLst>
          </p:cNvPr>
          <p:cNvSpPr>
            <a:spLocks noGrp="1"/>
          </p:cNvSpPr>
          <p:nvPr>
            <p:ph type="title"/>
          </p:nvPr>
        </p:nvSpPr>
        <p:spPr/>
        <p:txBody>
          <a:bodyPr/>
          <a:lstStyle/>
          <a:p>
            <a:r>
              <a:rPr lang="en-US" dirty="0"/>
              <a:t>Understand the Data Before Using It!</a:t>
            </a:r>
          </a:p>
        </p:txBody>
      </p:sp>
      <p:sp>
        <p:nvSpPr>
          <p:cNvPr id="3" name="Content Placeholder 2">
            <a:extLst>
              <a:ext uri="{FF2B5EF4-FFF2-40B4-BE49-F238E27FC236}">
                <a16:creationId xmlns:a16="http://schemas.microsoft.com/office/drawing/2014/main" id="{960599AE-D66C-4567-95DA-3EB0E247DBC6}"/>
              </a:ext>
            </a:extLst>
          </p:cNvPr>
          <p:cNvSpPr>
            <a:spLocks noGrp="1"/>
          </p:cNvSpPr>
          <p:nvPr>
            <p:ph idx="1"/>
          </p:nvPr>
        </p:nvSpPr>
        <p:spPr>
          <a:xfrm>
            <a:off x="1198178" y="1933902"/>
            <a:ext cx="10405243" cy="4108123"/>
          </a:xfrm>
        </p:spPr>
        <p:txBody>
          <a:bodyPr vert="horz" lIns="91440" tIns="45720" rIns="91440" bIns="45720" rtlCol="0" anchor="t">
            <a:normAutofit/>
          </a:bodyPr>
          <a:lstStyle/>
          <a:p>
            <a:pPr marL="344170" indent="-344170">
              <a:lnSpc>
                <a:spcPct val="100000"/>
              </a:lnSpc>
              <a:spcAft>
                <a:spcPts val="1800"/>
              </a:spcAft>
            </a:pPr>
            <a:r>
              <a:rPr lang="en-US" dirty="0"/>
              <a:t>Accuracy depends on “market penetration” of data generators.</a:t>
            </a:r>
          </a:p>
          <a:p>
            <a:pPr marL="344170" indent="-344170">
              <a:lnSpc>
                <a:spcPct val="100000"/>
              </a:lnSpc>
              <a:spcAft>
                <a:spcPts val="1800"/>
              </a:spcAft>
            </a:pPr>
            <a:r>
              <a:rPr lang="en-US" dirty="0"/>
              <a:t>Data quality needs differ based on intended use.</a:t>
            </a:r>
          </a:p>
          <a:p>
            <a:pPr marL="344170" indent="-344170">
              <a:lnSpc>
                <a:spcPct val="100000"/>
              </a:lnSpc>
              <a:spcAft>
                <a:spcPts val="1800"/>
              </a:spcAft>
            </a:pPr>
            <a:r>
              <a:rPr lang="en-US" dirty="0"/>
              <a:t>Some data </a:t>
            </a:r>
            <a:r>
              <a:rPr lang="en-US" dirty="0">
                <a:solidFill>
                  <a:schemeClr val="bg2"/>
                </a:solidFill>
              </a:rPr>
              <a:t>are</a:t>
            </a:r>
            <a:r>
              <a:rPr lang="en-US" dirty="0"/>
              <a:t> a “Black Box” and requires routine validation.</a:t>
            </a:r>
          </a:p>
          <a:p>
            <a:pPr marL="344170" indent="-344170">
              <a:spcAft>
                <a:spcPts val="1800"/>
              </a:spcAft>
            </a:pPr>
            <a:r>
              <a:rPr lang="en-US" b="1" dirty="0">
                <a:solidFill>
                  <a:schemeClr val="accent4"/>
                </a:solidFill>
                <a:latin typeface="Arial"/>
                <a:cs typeface="Arial"/>
              </a:rPr>
              <a:t>Crowdsourced data do not measure traffic volumes.</a:t>
            </a:r>
          </a:p>
        </p:txBody>
      </p:sp>
      <p:sp>
        <p:nvSpPr>
          <p:cNvPr id="5" name="Slide Number Placeholder 1">
            <a:extLst>
              <a:ext uri="{FF2B5EF4-FFF2-40B4-BE49-F238E27FC236}">
                <a16:creationId xmlns:a16="http://schemas.microsoft.com/office/drawing/2014/main" id="{2BEA4DFA-CE75-8B14-4542-9BA71B5D73AC}"/>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37</a:t>
            </a:fld>
            <a:endParaRPr lang="en-US" dirty="0">
              <a:solidFill>
                <a:schemeClr val="tx1"/>
              </a:solidFill>
            </a:endParaRPr>
          </a:p>
        </p:txBody>
      </p:sp>
    </p:spTree>
    <p:extLst>
      <p:ext uri="{BB962C8B-B14F-4D97-AF65-F5344CB8AC3E}">
        <p14:creationId xmlns:p14="http://schemas.microsoft.com/office/powerpoint/2010/main" val="4221808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age provided to enhance the slide visual appeal. Photo of a fare box in a cab showing a $2.90 fare.&#10; &#10;">
            <a:extLst>
              <a:ext uri="{FF2B5EF4-FFF2-40B4-BE49-F238E27FC236}">
                <a16:creationId xmlns:a16="http://schemas.microsoft.com/office/drawing/2014/main" id="{3713167F-3000-4955-B2B8-34C42442741A}"/>
              </a:ext>
            </a:extLst>
          </p:cNvPr>
          <p:cNvPicPr>
            <a:picLocks noChangeAspect="1"/>
          </p:cNvPicPr>
          <p:nvPr/>
        </p:nvPicPr>
        <p:blipFill>
          <a:blip r:embed="rId3"/>
          <a:stretch>
            <a:fillRect/>
          </a:stretch>
        </p:blipFill>
        <p:spPr>
          <a:xfrm>
            <a:off x="9445027" y="1455647"/>
            <a:ext cx="2359356" cy="4346825"/>
          </a:xfrm>
          <a:prstGeom prst="rect">
            <a:avLst/>
          </a:prstGeom>
        </p:spPr>
      </p:pic>
      <p:sp>
        <p:nvSpPr>
          <p:cNvPr id="2" name="Title 1">
            <a:extLst>
              <a:ext uri="{FF2B5EF4-FFF2-40B4-BE49-F238E27FC236}">
                <a16:creationId xmlns:a16="http://schemas.microsoft.com/office/drawing/2014/main" id="{F20A86BD-EC01-473E-80DA-7DAFF7158F41}"/>
              </a:ext>
            </a:extLst>
          </p:cNvPr>
          <p:cNvSpPr>
            <a:spLocks noGrp="1"/>
          </p:cNvSpPr>
          <p:nvPr>
            <p:ph type="title"/>
          </p:nvPr>
        </p:nvSpPr>
        <p:spPr/>
        <p:txBody>
          <a:bodyPr/>
          <a:lstStyle/>
          <a:p>
            <a:r>
              <a:rPr lang="en-US" dirty="0">
                <a:latin typeface="Arial"/>
                <a:cs typeface="Arial"/>
              </a:rPr>
              <a:t>Crowdsourced Data Cost</a:t>
            </a:r>
          </a:p>
        </p:txBody>
      </p:sp>
      <p:sp>
        <p:nvSpPr>
          <p:cNvPr id="3" name="Content Placeholder 2">
            <a:extLst>
              <a:ext uri="{FF2B5EF4-FFF2-40B4-BE49-F238E27FC236}">
                <a16:creationId xmlns:a16="http://schemas.microsoft.com/office/drawing/2014/main" id="{0581FC74-D262-4CDB-A46C-F6720AEE4262}"/>
              </a:ext>
            </a:extLst>
          </p:cNvPr>
          <p:cNvSpPr>
            <a:spLocks noGrp="1"/>
          </p:cNvSpPr>
          <p:nvPr>
            <p:ph idx="1"/>
          </p:nvPr>
        </p:nvSpPr>
        <p:spPr>
          <a:xfrm>
            <a:off x="838200" y="1716665"/>
            <a:ext cx="8324088" cy="4325361"/>
          </a:xfrm>
        </p:spPr>
        <p:txBody>
          <a:bodyPr>
            <a:normAutofit lnSpcReduction="10000"/>
          </a:bodyPr>
          <a:lstStyle/>
          <a:p>
            <a:pPr>
              <a:lnSpc>
                <a:spcPct val="100000"/>
              </a:lnSpc>
              <a:spcAft>
                <a:spcPts val="600"/>
              </a:spcAft>
            </a:pPr>
            <a:r>
              <a:rPr lang="en-US" sz="2400" dirty="0"/>
              <a:t>Vehicle probe and connected vehicle data costs vary by coverage area, vendor, and data</a:t>
            </a:r>
            <a:r>
              <a:rPr lang="en-US" sz="2400" dirty="0">
                <a:solidFill>
                  <a:schemeClr val="bg2"/>
                </a:solidFill>
              </a:rPr>
              <a:t>-</a:t>
            </a:r>
            <a:r>
              <a:rPr lang="en-US" sz="2400" dirty="0"/>
              <a:t>sharing flexibility. </a:t>
            </a:r>
          </a:p>
          <a:p>
            <a:pPr>
              <a:lnSpc>
                <a:spcPct val="100000"/>
              </a:lnSpc>
              <a:spcAft>
                <a:spcPts val="600"/>
              </a:spcAft>
            </a:pPr>
            <a:r>
              <a:rPr lang="en-US" sz="2400" dirty="0"/>
              <a:t>Some navigation app data is free through an </a:t>
            </a:r>
            <a:r>
              <a:rPr lang="en-US" sz="2400" dirty="0">
                <a:solidFill>
                  <a:schemeClr val="bg2"/>
                </a:solidFill>
              </a:rPr>
              <a:t>agreement</a:t>
            </a:r>
            <a:r>
              <a:rPr lang="en-US" sz="2400" dirty="0"/>
              <a:t> (e.g., Waze</a:t>
            </a:r>
            <a:r>
              <a:rPr lang="en-US" sz="2400" baseline="30000" dirty="0"/>
              <a:t>®</a:t>
            </a:r>
            <a:r>
              <a:rPr lang="en-US" sz="2400" dirty="0"/>
              <a:t> for Cities).</a:t>
            </a:r>
          </a:p>
          <a:p>
            <a:pPr>
              <a:lnSpc>
                <a:spcPct val="100000"/>
              </a:lnSpc>
              <a:spcAft>
                <a:spcPts val="600"/>
              </a:spcAft>
            </a:pPr>
            <a:r>
              <a:rPr lang="en-US" sz="2400" dirty="0"/>
              <a:t>Social media data can be monitored, but posting information comes with a cost.</a:t>
            </a:r>
          </a:p>
          <a:p>
            <a:pPr>
              <a:lnSpc>
                <a:spcPct val="100000"/>
              </a:lnSpc>
              <a:spcAft>
                <a:spcPts val="600"/>
              </a:spcAft>
            </a:pPr>
            <a:r>
              <a:rPr lang="en-US" sz="2400" dirty="0"/>
              <a:t>All data, including crowdsourced data, require investment of staff time and data management resources.</a:t>
            </a:r>
          </a:p>
          <a:p>
            <a:pPr>
              <a:lnSpc>
                <a:spcPct val="100000"/>
              </a:lnSpc>
              <a:spcAft>
                <a:spcPts val="600"/>
              </a:spcAft>
            </a:pPr>
            <a:r>
              <a:rPr lang="en-US" sz="2400" dirty="0"/>
              <a:t>Most data providers remove personally identifiable information prior to delivering data.</a:t>
            </a:r>
          </a:p>
          <a:p>
            <a:endParaRPr lang="en-US" dirty="0"/>
          </a:p>
          <a:p>
            <a:endParaRPr lang="en-US" dirty="0"/>
          </a:p>
        </p:txBody>
      </p:sp>
      <p:sp>
        <p:nvSpPr>
          <p:cNvPr id="7" name="TextBox 6">
            <a:extLst>
              <a:ext uri="{FF2B5EF4-FFF2-40B4-BE49-F238E27FC236}">
                <a16:creationId xmlns:a16="http://schemas.microsoft.com/office/drawing/2014/main" id="{BC51347B-15FF-4A9B-A1E6-F0C3DCFCBE96}"/>
              </a:ext>
            </a:extLst>
          </p:cNvPr>
          <p:cNvSpPr txBox="1"/>
          <p:nvPr/>
        </p:nvSpPr>
        <p:spPr>
          <a:xfrm>
            <a:off x="9445027" y="5556251"/>
            <a:ext cx="130676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Source: </a:t>
            </a:r>
            <a:r>
              <a:rPr lang="en-US" sz="1000" b="1" dirty="0" err="1">
                <a:solidFill>
                  <a:schemeClr val="bg1"/>
                </a:solidFill>
                <a:latin typeface="Arial" panose="020B0604020202020204" pitchFamily="34" charset="0"/>
                <a:cs typeface="Arial" panose="020B0604020202020204" pitchFamily="34" charset="0"/>
              </a:rPr>
              <a:t>Unsplash</a:t>
            </a:r>
            <a:r>
              <a:rPr lang="en-US" sz="1000" b="1" dirty="0">
                <a:solidFill>
                  <a:schemeClr val="bg1"/>
                </a:solidFill>
                <a:latin typeface="Arial" panose="020B0604020202020204" pitchFamily="34" charset="0"/>
                <a:cs typeface="Arial" panose="020B0604020202020204" pitchFamily="34" charset="0"/>
              </a:rPr>
              <a:t>.</a:t>
            </a:r>
          </a:p>
        </p:txBody>
      </p:sp>
      <p:sp>
        <p:nvSpPr>
          <p:cNvPr id="5" name="Slide Number Placeholder 1">
            <a:extLst>
              <a:ext uri="{FF2B5EF4-FFF2-40B4-BE49-F238E27FC236}">
                <a16:creationId xmlns:a16="http://schemas.microsoft.com/office/drawing/2014/main" id="{CAB202A0-6D56-A799-C608-27BA206DB593}"/>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38</a:t>
            </a:fld>
            <a:endParaRPr lang="en-US" dirty="0">
              <a:solidFill>
                <a:schemeClr val="tx1"/>
              </a:solidFill>
            </a:endParaRPr>
          </a:p>
        </p:txBody>
      </p:sp>
    </p:spTree>
    <p:extLst>
      <p:ext uri="{BB962C8B-B14F-4D97-AF65-F5344CB8AC3E}">
        <p14:creationId xmlns:p14="http://schemas.microsoft.com/office/powerpoint/2010/main" val="1974998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41A5-7050-4A1F-BE2F-86748A78C93D}"/>
              </a:ext>
            </a:extLst>
          </p:cNvPr>
          <p:cNvSpPr>
            <a:spLocks noGrp="1"/>
          </p:cNvSpPr>
          <p:nvPr>
            <p:ph type="title"/>
          </p:nvPr>
        </p:nvSpPr>
        <p:spPr/>
        <p:txBody>
          <a:bodyPr/>
          <a:lstStyle/>
          <a:p>
            <a:r>
              <a:rPr lang="en-US" dirty="0">
                <a:latin typeface="Arial"/>
                <a:cs typeface="Arial"/>
              </a:rPr>
              <a:t>Knowledge Check No.</a:t>
            </a:r>
            <a:r>
              <a:rPr lang="en-US" dirty="0">
                <a:solidFill>
                  <a:srgbClr val="FF0000"/>
                </a:solidFill>
                <a:latin typeface="Arial"/>
                <a:cs typeface="Arial"/>
              </a:rPr>
              <a:t> </a:t>
            </a:r>
            <a:r>
              <a:rPr lang="en-US" dirty="0">
                <a:latin typeface="Arial"/>
                <a:cs typeface="Arial"/>
              </a:rPr>
              <a:t>1</a:t>
            </a:r>
            <a:endParaRPr lang="en-US" dirty="0"/>
          </a:p>
        </p:txBody>
      </p:sp>
      <p:sp>
        <p:nvSpPr>
          <p:cNvPr id="3" name="Content Placeholder 2">
            <a:extLst>
              <a:ext uri="{FF2B5EF4-FFF2-40B4-BE49-F238E27FC236}">
                <a16:creationId xmlns:a16="http://schemas.microsoft.com/office/drawing/2014/main" id="{83DC2364-47F6-4645-900B-229E14B91E44}"/>
              </a:ext>
            </a:extLst>
          </p:cNvPr>
          <p:cNvSpPr>
            <a:spLocks noGrp="1"/>
          </p:cNvSpPr>
          <p:nvPr>
            <p:ph idx="1"/>
          </p:nvPr>
        </p:nvSpPr>
        <p:spPr>
          <a:xfrm>
            <a:off x="838200" y="1825625"/>
            <a:ext cx="6357257" cy="4351338"/>
          </a:xfrm>
        </p:spPr>
        <p:txBody>
          <a:bodyPr>
            <a:normAutofit/>
          </a:bodyPr>
          <a:lstStyle/>
          <a:p>
            <a:pPr marL="0" indent="0">
              <a:lnSpc>
                <a:spcPct val="100000"/>
              </a:lnSpc>
              <a:spcBef>
                <a:spcPts val="600"/>
              </a:spcBef>
              <a:spcAft>
                <a:spcPts val="1800"/>
              </a:spcAft>
              <a:buNone/>
            </a:pPr>
            <a:r>
              <a:rPr lang="en-US" b="1" dirty="0"/>
              <a:t>Which of the following data are considered </a:t>
            </a:r>
            <a:r>
              <a:rPr lang="en-US" b="1" dirty="0">
                <a:solidFill>
                  <a:schemeClr val="bg2"/>
                </a:solidFill>
              </a:rPr>
              <a:t>c</a:t>
            </a:r>
            <a:r>
              <a:rPr lang="en-US" b="1" dirty="0"/>
              <a:t>rowdsourced data?</a:t>
            </a:r>
          </a:p>
          <a:p>
            <a:pPr marL="914400" indent="-682625">
              <a:lnSpc>
                <a:spcPct val="100000"/>
              </a:lnSpc>
              <a:buAutoNum type="alphaUcPeriod"/>
            </a:pPr>
            <a:r>
              <a:rPr lang="en-US" sz="2400" dirty="0"/>
              <a:t>Vehicle probe data</a:t>
            </a:r>
          </a:p>
          <a:p>
            <a:pPr marL="914400" indent="-682625">
              <a:lnSpc>
                <a:spcPct val="100000"/>
              </a:lnSpc>
              <a:buAutoNum type="alphaUcPeriod"/>
            </a:pPr>
            <a:r>
              <a:rPr lang="en-US" sz="2400" dirty="0"/>
              <a:t>Loop detector data</a:t>
            </a:r>
          </a:p>
          <a:p>
            <a:pPr marL="914400" indent="-682625">
              <a:lnSpc>
                <a:spcPct val="100000"/>
              </a:lnSpc>
              <a:buAutoNum type="alphaUcPeriod"/>
            </a:pPr>
            <a:r>
              <a:rPr lang="en-US" sz="2400" dirty="0"/>
              <a:t>Navigation app data</a:t>
            </a:r>
          </a:p>
          <a:p>
            <a:pPr marL="914400" indent="-682625">
              <a:lnSpc>
                <a:spcPct val="100000"/>
              </a:lnSpc>
              <a:buAutoNum type="alphaUcPeriod"/>
            </a:pPr>
            <a:r>
              <a:rPr lang="en-US" sz="2400" dirty="0"/>
              <a:t>Traffic signal data</a:t>
            </a:r>
          </a:p>
          <a:p>
            <a:pPr marL="914400" indent="-682625">
              <a:lnSpc>
                <a:spcPct val="100000"/>
              </a:lnSpc>
              <a:buAutoNum type="alphaUcPeriod"/>
            </a:pPr>
            <a:r>
              <a:rPr lang="en-US" sz="2400" dirty="0"/>
              <a:t>A and C</a:t>
            </a:r>
          </a:p>
          <a:p>
            <a:endParaRPr lang="en-US" dirty="0"/>
          </a:p>
        </p:txBody>
      </p:sp>
      <p:pic>
        <p:nvPicPr>
          <p:cNvPr id="5" name="Picture 2" descr="The image is of an opened book on table.">
            <a:extLst>
              <a:ext uri="{FF2B5EF4-FFF2-40B4-BE49-F238E27FC236}">
                <a16:creationId xmlns:a16="http://schemas.microsoft.com/office/drawing/2014/main" id="{47EC08EE-6118-458C-826B-5900EC4F6D1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505700" y="510524"/>
            <a:ext cx="4163816" cy="52491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7126B1-33A5-43D3-92C2-4004B55027C9}"/>
              </a:ext>
            </a:extLst>
          </p:cNvPr>
          <p:cNvSpPr txBox="1"/>
          <p:nvPr/>
        </p:nvSpPr>
        <p:spPr>
          <a:xfrm>
            <a:off x="7505700" y="5513448"/>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257175">
              <a:defRPr/>
            </a:pPr>
            <a:r>
              <a:rPr lang="en-US" sz="1000" b="1" dirty="0">
                <a:solidFill>
                  <a:schemeClr val="bg1"/>
                </a:solidFill>
              </a:rPr>
              <a:t>Source: </a:t>
            </a:r>
            <a:r>
              <a:rPr lang="en-US" sz="1000" b="1" dirty="0" err="1">
                <a:solidFill>
                  <a:schemeClr val="bg1"/>
                </a:solidFill>
              </a:rPr>
              <a:t>Unsplash</a:t>
            </a:r>
            <a:r>
              <a:rPr lang="en-US" sz="1000" b="1" dirty="0">
                <a:solidFill>
                  <a:schemeClr val="bg1"/>
                </a:solidFill>
              </a:rPr>
              <a:t>.</a:t>
            </a:r>
          </a:p>
        </p:txBody>
      </p:sp>
      <p:sp>
        <p:nvSpPr>
          <p:cNvPr id="8" name="Oval 7">
            <a:extLst>
              <a:ext uri="{FF2B5EF4-FFF2-40B4-BE49-F238E27FC236}">
                <a16:creationId xmlns:a16="http://schemas.microsoft.com/office/drawing/2014/main" id="{6519A2CC-0636-1F1F-5084-EDB7A5F4D7F8}"/>
              </a:ext>
            </a:extLst>
          </p:cNvPr>
          <p:cNvSpPr/>
          <p:nvPr/>
        </p:nvSpPr>
        <p:spPr>
          <a:xfrm>
            <a:off x="1028363" y="4958216"/>
            <a:ext cx="471638" cy="555232"/>
          </a:xfrm>
          <a:prstGeom prst="ellipse">
            <a:avLst/>
          </a:prstGeom>
          <a:noFill/>
          <a:ln w="571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Slide Number Placeholder 1">
            <a:extLst>
              <a:ext uri="{FF2B5EF4-FFF2-40B4-BE49-F238E27FC236}">
                <a16:creationId xmlns:a16="http://schemas.microsoft.com/office/drawing/2014/main" id="{BF0F6514-CC49-F826-519E-89B009AC2F2A}"/>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39</a:t>
            </a:fld>
            <a:endParaRPr lang="en-US" dirty="0">
              <a:solidFill>
                <a:schemeClr val="tx1"/>
              </a:solidFill>
            </a:endParaRPr>
          </a:p>
        </p:txBody>
      </p:sp>
    </p:spTree>
    <p:extLst>
      <p:ext uri="{BB962C8B-B14F-4D97-AF65-F5344CB8AC3E}">
        <p14:creationId xmlns:p14="http://schemas.microsoft.com/office/powerpoint/2010/main" val="37854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F26648-B534-4FBD-A3E1-05925C901118}"/>
              </a:ext>
            </a:extLst>
          </p:cNvPr>
          <p:cNvSpPr>
            <a:spLocks noGrp="1"/>
          </p:cNvSpPr>
          <p:nvPr>
            <p:ph type="title"/>
          </p:nvPr>
        </p:nvSpPr>
        <p:spPr>
          <a:xfrm>
            <a:off x="903801" y="170539"/>
            <a:ext cx="9219424" cy="615553"/>
          </a:xfrm>
        </p:spPr>
        <p:txBody>
          <a:bodyPr/>
          <a:lstStyle/>
          <a:p>
            <a:pPr marL="0" indent="0"/>
            <a:r>
              <a:rPr lang="en-US" altLang="en-US" sz="4000" b="1" kern="0" dirty="0"/>
              <a:t>Ask a Question / Make a Comment</a:t>
            </a:r>
            <a:endParaRPr lang="en-US" dirty="0"/>
          </a:p>
        </p:txBody>
      </p:sp>
      <p:sp>
        <p:nvSpPr>
          <p:cNvPr id="5" name="Text Placeholder 4">
            <a:extLst>
              <a:ext uri="{FF2B5EF4-FFF2-40B4-BE49-F238E27FC236}">
                <a16:creationId xmlns:a16="http://schemas.microsoft.com/office/drawing/2014/main" id="{FC72DC1B-D80F-410F-AF50-A89144DBADA3}"/>
              </a:ext>
            </a:extLst>
          </p:cNvPr>
          <p:cNvSpPr>
            <a:spLocks noGrp="1"/>
          </p:cNvSpPr>
          <p:nvPr>
            <p:ph type="body" idx="1"/>
          </p:nvPr>
        </p:nvSpPr>
        <p:spPr>
          <a:xfrm>
            <a:off x="916938" y="1283787"/>
            <a:ext cx="10358122" cy="1846659"/>
          </a:xfrm>
        </p:spPr>
        <p:txBody>
          <a:bodyPr/>
          <a:lstStyle/>
          <a:p>
            <a:pPr algn="ctr"/>
            <a:r>
              <a:rPr lang="en-US" sz="3600" b="1" dirty="0">
                <a:solidFill>
                  <a:srgbClr val="2386C2"/>
                </a:solidFill>
              </a:rPr>
              <a:t>Use the Chat Pod</a:t>
            </a:r>
          </a:p>
          <a:p>
            <a:pPr marL="457200" indent="-457200" algn="l">
              <a:buFont typeface="Arial" charset="0"/>
              <a:buChar char="•"/>
              <a:defRPr/>
            </a:pPr>
            <a:r>
              <a:rPr lang="en-US" sz="2800" dirty="0"/>
              <a:t>Click on Chat icon on your screen</a:t>
            </a:r>
          </a:p>
          <a:p>
            <a:pPr marL="457200" indent="-457200" algn="l">
              <a:buFont typeface="Arial" charset="0"/>
              <a:buChar char="•"/>
              <a:defRPr/>
            </a:pPr>
            <a:r>
              <a:rPr lang="en-US" sz="2800" dirty="0"/>
              <a:t>Submit your question or comments in the Chat window</a:t>
            </a:r>
          </a:p>
          <a:p>
            <a:pPr algn="ctr"/>
            <a:endParaRPr lang="en-US" sz="2800" dirty="0"/>
          </a:p>
        </p:txBody>
      </p:sp>
      <p:pic>
        <p:nvPicPr>
          <p:cNvPr id="6" name="Picture 5">
            <a:extLst>
              <a:ext uri="{FF2B5EF4-FFF2-40B4-BE49-F238E27FC236}">
                <a16:creationId xmlns:a16="http://schemas.microsoft.com/office/drawing/2014/main" id="{23B76E40-0339-402D-AFA1-B8F82D44D53E}"/>
              </a:ext>
            </a:extLst>
          </p:cNvPr>
          <p:cNvPicPr>
            <a:picLocks noChangeAspect="1"/>
          </p:cNvPicPr>
          <p:nvPr/>
        </p:nvPicPr>
        <p:blipFill>
          <a:blip r:embed="rId3"/>
          <a:stretch>
            <a:fillRect/>
          </a:stretch>
        </p:blipFill>
        <p:spPr>
          <a:xfrm>
            <a:off x="746132" y="2896558"/>
            <a:ext cx="10699736" cy="1785104"/>
          </a:xfrm>
          <a:prstGeom prst="rect">
            <a:avLst/>
          </a:prstGeom>
        </p:spPr>
      </p:pic>
      <p:sp>
        <p:nvSpPr>
          <p:cNvPr id="7" name="Oval 6">
            <a:extLst>
              <a:ext uri="{FF2B5EF4-FFF2-40B4-BE49-F238E27FC236}">
                <a16:creationId xmlns:a16="http://schemas.microsoft.com/office/drawing/2014/main" id="{05329BC3-44CC-462D-A8FA-66EAF13FD6D0}"/>
              </a:ext>
            </a:extLst>
          </p:cNvPr>
          <p:cNvSpPr/>
          <p:nvPr/>
        </p:nvSpPr>
        <p:spPr bwMode="auto">
          <a:xfrm>
            <a:off x="9963150" y="3784472"/>
            <a:ext cx="1311910" cy="897190"/>
          </a:xfrm>
          <a:prstGeom prst="ellipse">
            <a:avLst/>
          </a:prstGeom>
          <a:noFill/>
          <a:ln w="571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prstClr val="white"/>
              </a:solidFill>
              <a:effectLst/>
              <a:uLnTx/>
              <a:uFillTx/>
              <a:latin typeface="Arial" charset="0"/>
              <a:ea typeface="+mn-ea"/>
              <a:cs typeface="+mn-cs"/>
            </a:endParaRPr>
          </a:p>
        </p:txBody>
      </p:sp>
      <p:sp>
        <p:nvSpPr>
          <p:cNvPr id="8" name="TextBox 7">
            <a:extLst>
              <a:ext uri="{FF2B5EF4-FFF2-40B4-BE49-F238E27FC236}">
                <a16:creationId xmlns:a16="http://schemas.microsoft.com/office/drawing/2014/main" id="{4CCDC38A-A7AC-4991-BFC2-AC12D4B069A9}"/>
              </a:ext>
            </a:extLst>
          </p:cNvPr>
          <p:cNvSpPr txBox="1"/>
          <p:nvPr/>
        </p:nvSpPr>
        <p:spPr>
          <a:xfrm>
            <a:off x="953143" y="5097159"/>
            <a:ext cx="10321917"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386C2"/>
                </a:solidFill>
                <a:effectLst/>
                <a:uLnTx/>
                <a:uFillTx/>
                <a:latin typeface="Calibri"/>
                <a:ea typeface="+mn-ea"/>
                <a:cs typeface="+mn-cs"/>
              </a:rPr>
              <a:t>Questions/comments will be addressed after the last presentation, as time permits</a:t>
            </a:r>
          </a:p>
        </p:txBody>
      </p:sp>
    </p:spTree>
    <p:extLst>
      <p:ext uri="{BB962C8B-B14F-4D97-AF65-F5344CB8AC3E}">
        <p14:creationId xmlns:p14="http://schemas.microsoft.com/office/powerpoint/2010/main" val="1134571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41A5-7050-4A1F-BE2F-86748A78C93D}"/>
              </a:ext>
            </a:extLst>
          </p:cNvPr>
          <p:cNvSpPr>
            <a:spLocks noGrp="1"/>
          </p:cNvSpPr>
          <p:nvPr>
            <p:ph type="title"/>
          </p:nvPr>
        </p:nvSpPr>
        <p:spPr/>
        <p:txBody>
          <a:bodyPr/>
          <a:lstStyle/>
          <a:p>
            <a:r>
              <a:rPr lang="en-US" dirty="0">
                <a:latin typeface="Arial"/>
                <a:cs typeface="Arial"/>
              </a:rPr>
              <a:t>Knowledge Check No.</a:t>
            </a:r>
            <a:r>
              <a:rPr lang="en-US" dirty="0">
                <a:solidFill>
                  <a:srgbClr val="FF0000"/>
                </a:solidFill>
                <a:latin typeface="Arial"/>
                <a:cs typeface="Arial"/>
              </a:rPr>
              <a:t> </a:t>
            </a:r>
            <a:r>
              <a:rPr lang="en-US" dirty="0">
                <a:latin typeface="Arial"/>
                <a:cs typeface="Arial"/>
              </a:rPr>
              <a:t>2</a:t>
            </a:r>
            <a:endParaRPr lang="en-US" dirty="0"/>
          </a:p>
        </p:txBody>
      </p:sp>
      <p:sp>
        <p:nvSpPr>
          <p:cNvPr id="3" name="Content Placeholder 2">
            <a:extLst>
              <a:ext uri="{FF2B5EF4-FFF2-40B4-BE49-F238E27FC236}">
                <a16:creationId xmlns:a16="http://schemas.microsoft.com/office/drawing/2014/main" id="{83DC2364-47F6-4645-900B-229E14B91E44}"/>
              </a:ext>
            </a:extLst>
          </p:cNvPr>
          <p:cNvSpPr>
            <a:spLocks noGrp="1"/>
          </p:cNvSpPr>
          <p:nvPr>
            <p:ph idx="1"/>
          </p:nvPr>
        </p:nvSpPr>
        <p:spPr>
          <a:xfrm>
            <a:off x="838200" y="1825625"/>
            <a:ext cx="6281057" cy="4012313"/>
          </a:xfrm>
        </p:spPr>
        <p:txBody>
          <a:bodyPr vert="horz" lIns="91440" tIns="45720" rIns="91440" bIns="45720" rtlCol="0" anchor="t">
            <a:normAutofit/>
          </a:bodyPr>
          <a:lstStyle/>
          <a:p>
            <a:pPr marL="0" indent="0">
              <a:spcBef>
                <a:spcPts val="600"/>
              </a:spcBef>
              <a:spcAft>
                <a:spcPts val="1800"/>
              </a:spcAft>
              <a:buNone/>
            </a:pPr>
            <a:r>
              <a:rPr lang="en-US" b="1" dirty="0">
                <a:latin typeface="Arial"/>
                <a:cs typeface="Arial"/>
              </a:rPr>
              <a:t>Which of the following data is </a:t>
            </a:r>
            <a:r>
              <a:rPr lang="en-US" b="1" dirty="0">
                <a:solidFill>
                  <a:srgbClr val="FFC000"/>
                </a:solidFill>
                <a:effectLst>
                  <a:outerShdw blurRad="38100" dist="38100" dir="2700000" algn="tl">
                    <a:srgbClr val="000000">
                      <a:alpha val="43137"/>
                    </a:srgbClr>
                  </a:outerShdw>
                </a:effectLst>
                <a:latin typeface="Arial"/>
                <a:cs typeface="Arial"/>
              </a:rPr>
              <a:t>not readily available </a:t>
            </a:r>
            <a:r>
              <a:rPr lang="en-US" b="1" dirty="0">
                <a:latin typeface="Arial"/>
                <a:cs typeface="Arial"/>
              </a:rPr>
              <a:t>through crowdsourcing?</a:t>
            </a:r>
          </a:p>
          <a:p>
            <a:pPr marL="914400" indent="-682625">
              <a:buFont typeface="Arial" panose="020B0604020202020204" pitchFamily="34" charset="0"/>
              <a:buAutoNum type="alphaUcPeriod"/>
            </a:pPr>
            <a:r>
              <a:rPr lang="en-US" sz="2400" dirty="0"/>
              <a:t>Speed data</a:t>
            </a:r>
          </a:p>
          <a:p>
            <a:pPr marL="914400" indent="-682625">
              <a:buFont typeface="Arial" panose="020B0604020202020204" pitchFamily="34" charset="0"/>
              <a:buAutoNum type="alphaUcPeriod"/>
            </a:pPr>
            <a:r>
              <a:rPr lang="en-US" sz="2400" dirty="0">
                <a:latin typeface="Arial"/>
                <a:cs typeface="Arial"/>
              </a:rPr>
              <a:t>Traffic incident data</a:t>
            </a:r>
            <a:endParaRPr lang="en-US" sz="2400" dirty="0"/>
          </a:p>
          <a:p>
            <a:pPr marL="914400" indent="-682625">
              <a:buFont typeface="Arial" panose="020B0604020202020204" pitchFamily="34" charset="0"/>
              <a:buAutoNum type="alphaUcPeriod"/>
            </a:pPr>
            <a:r>
              <a:rPr lang="en-US" sz="2400" dirty="0"/>
              <a:t>Path or route data</a:t>
            </a:r>
          </a:p>
          <a:p>
            <a:pPr marL="914400" indent="-682625">
              <a:buFont typeface="Arial" panose="020B0604020202020204" pitchFamily="34" charset="0"/>
              <a:buAutoNum type="alphaUcPeriod"/>
            </a:pPr>
            <a:r>
              <a:rPr lang="en-US" sz="2400" dirty="0"/>
              <a:t>Traffic volume data</a:t>
            </a:r>
            <a:endParaRPr lang="en-US" dirty="0"/>
          </a:p>
        </p:txBody>
      </p:sp>
      <p:pic>
        <p:nvPicPr>
          <p:cNvPr id="5" name="Picture 2" descr="The image is of an opened book on table.">
            <a:extLst>
              <a:ext uri="{FF2B5EF4-FFF2-40B4-BE49-F238E27FC236}">
                <a16:creationId xmlns:a16="http://schemas.microsoft.com/office/drawing/2014/main" id="{47EC08EE-6118-458C-826B-5900EC4F6D1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57081" y="365987"/>
            <a:ext cx="4292600" cy="57181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7126B1-33A5-43D3-92C2-4004B55027C9}"/>
              </a:ext>
            </a:extLst>
          </p:cNvPr>
          <p:cNvSpPr txBox="1"/>
          <p:nvPr/>
        </p:nvSpPr>
        <p:spPr>
          <a:xfrm>
            <a:off x="7657081" y="5837938"/>
            <a:ext cx="14001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257175">
              <a:defRPr/>
            </a:pPr>
            <a:r>
              <a:rPr lang="en-US" sz="1000" b="1" dirty="0">
                <a:solidFill>
                  <a:schemeClr val="bg1"/>
                </a:solidFill>
              </a:rPr>
              <a:t>Source: Unsplash</a:t>
            </a:r>
          </a:p>
        </p:txBody>
      </p:sp>
      <p:sp>
        <p:nvSpPr>
          <p:cNvPr id="7" name="Oval 6">
            <a:extLst>
              <a:ext uri="{FF2B5EF4-FFF2-40B4-BE49-F238E27FC236}">
                <a16:creationId xmlns:a16="http://schemas.microsoft.com/office/drawing/2014/main" id="{7C7BE29E-F6E8-0CA5-2EBF-0A6742687694}"/>
              </a:ext>
            </a:extLst>
          </p:cNvPr>
          <p:cNvSpPr/>
          <p:nvPr/>
        </p:nvSpPr>
        <p:spPr>
          <a:xfrm>
            <a:off x="1042011" y="4633772"/>
            <a:ext cx="471638" cy="555232"/>
          </a:xfrm>
          <a:prstGeom prst="ellipse">
            <a:avLst/>
          </a:prstGeom>
          <a:noFill/>
          <a:ln w="571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Slide Number Placeholder 1">
            <a:extLst>
              <a:ext uri="{FF2B5EF4-FFF2-40B4-BE49-F238E27FC236}">
                <a16:creationId xmlns:a16="http://schemas.microsoft.com/office/drawing/2014/main" id="{B37C2570-0AF3-227A-CC1E-01749E9188EC}"/>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40</a:t>
            </a:fld>
            <a:endParaRPr lang="en-US" dirty="0">
              <a:solidFill>
                <a:schemeClr val="tx1"/>
              </a:solidFill>
            </a:endParaRPr>
          </a:p>
        </p:txBody>
      </p:sp>
    </p:spTree>
    <p:extLst>
      <p:ext uri="{BB962C8B-B14F-4D97-AF65-F5344CB8AC3E}">
        <p14:creationId xmlns:p14="http://schemas.microsoft.com/office/powerpoint/2010/main" val="41750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48BC52CC-4F2A-1B02-9581-6E4E0BBDEF99}"/>
              </a:ext>
            </a:extLst>
          </p:cNvPr>
          <p:cNvSpPr>
            <a:spLocks noGrp="1"/>
          </p:cNvSpPr>
          <p:nvPr>
            <p:ph type="sldNum" sz="quarter" idx="12"/>
          </p:nvPr>
        </p:nvSpPr>
        <p:spPr>
          <a:xfrm>
            <a:off x="11766551" y="6557963"/>
            <a:ext cx="366260" cy="263918"/>
          </a:xfr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5C633761-6554-0512-DBB5-60D419DE8469}"/>
              </a:ext>
            </a:extLst>
          </p:cNvPr>
          <p:cNvSpPr txBox="1"/>
          <p:nvPr/>
        </p:nvSpPr>
        <p:spPr>
          <a:xfrm>
            <a:off x="0" y="0"/>
            <a:ext cx="12192000" cy="1323439"/>
          </a:xfrm>
          <a:prstGeom prst="rect">
            <a:avLst/>
          </a:prstGeom>
          <a:solidFill>
            <a:srgbClr val="12559C"/>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3889375" algn="r"/>
                <a:tab pos="4224338" algn="l"/>
              </a:tabLst>
              <a:defRPr/>
            </a:pPr>
            <a:r>
              <a:rPr kumimoji="0" lang="en-US" sz="3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LESSON:</a:t>
            </a:r>
            <a:r>
              <a:rPr kumimoji="0" lang="en-US" sz="3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Data Management</a:t>
            </a:r>
            <a:b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INSTRUCTOR:</a:t>
            </a:r>
            <a:r>
              <a:rPr kumimoji="0" lang="en-US" sz="3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Chris Lambert, KYTC</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4" name="Picture 2" descr="Image of the back of a computer motherboard.">
            <a:extLst>
              <a:ext uri="{FF2B5EF4-FFF2-40B4-BE49-F238E27FC236}">
                <a16:creationId xmlns:a16="http://schemas.microsoft.com/office/drawing/2014/main" id="{7AE62ECD-14AC-D94F-7E15-FBC363D1FD13}"/>
              </a:ext>
              <a:ext uri="{C183D7F6-B498-43B3-948B-1728B52AA6E4}">
                <adec:decorative xmlns:adec="http://schemas.microsoft.com/office/drawing/2017/decorative" val="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1323439"/>
            <a:ext cx="12192000" cy="49031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8">
            <a:extLst>
              <a:ext uri="{FF2B5EF4-FFF2-40B4-BE49-F238E27FC236}">
                <a16:creationId xmlns:a16="http://schemas.microsoft.com/office/drawing/2014/main" id="{D52F2295-98AC-A33C-7A54-4DD6CB764541}"/>
              </a:ext>
            </a:extLst>
          </p:cNvPr>
          <p:cNvSpPr txBox="1">
            <a:spLocks noChangeArrowheads="1"/>
          </p:cNvSpPr>
          <p:nvPr/>
        </p:nvSpPr>
        <p:spPr bwMode="auto">
          <a:xfrm>
            <a:off x="10472820" y="1061829"/>
            <a:ext cx="16599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Source: Unsplash.</a:t>
            </a:r>
          </a:p>
        </p:txBody>
      </p:sp>
    </p:spTree>
    <p:extLst>
      <p:ext uri="{BB962C8B-B14F-4D97-AF65-F5344CB8AC3E}">
        <p14:creationId xmlns:p14="http://schemas.microsoft.com/office/powerpoint/2010/main" val="3779763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75AFCD9-81B0-4AA6-9203-1C64932A603A}"/>
              </a:ext>
            </a:extLst>
          </p:cNvPr>
          <p:cNvSpPr>
            <a:spLocks noGrp="1"/>
          </p:cNvSpPr>
          <p:nvPr>
            <p:ph type="title"/>
          </p:nvPr>
        </p:nvSpPr>
        <p:spPr>
          <a:xfrm>
            <a:off x="873456" y="365125"/>
            <a:ext cx="10480343" cy="1325563"/>
          </a:xfrm>
        </p:spPr>
        <p:txBody>
          <a:bodyPr/>
          <a:lstStyle/>
          <a:p>
            <a:r>
              <a:rPr kumimoji="0" lang="en-US" sz="5400" b="1" i="0" u="none" strike="noStrike" kern="1200" cap="none" spc="-5" normalizeH="0" baseline="0" noProof="0" dirty="0">
                <a:ln>
                  <a:noFill/>
                </a:ln>
                <a:solidFill>
                  <a:prstClr val="white"/>
                </a:solidFill>
                <a:effectLst/>
                <a:uLnTx/>
                <a:uFillTx/>
                <a:latin typeface="Arial"/>
                <a:ea typeface="+mj-ea"/>
                <a:cs typeface="Arial"/>
              </a:rPr>
              <a:t>Lesson Objectives</a:t>
            </a:r>
            <a:endParaRPr lang="en-US" dirty="0"/>
          </a:p>
        </p:txBody>
      </p:sp>
      <p:sp>
        <p:nvSpPr>
          <p:cNvPr id="6" name="Content Placeholder 5">
            <a:extLst>
              <a:ext uri="{FF2B5EF4-FFF2-40B4-BE49-F238E27FC236}">
                <a16:creationId xmlns:a16="http://schemas.microsoft.com/office/drawing/2014/main" id="{F9735678-8372-47B1-AA4F-F56D6B1553E7}"/>
              </a:ext>
            </a:extLst>
          </p:cNvPr>
          <p:cNvSpPr>
            <a:spLocks noGrp="1"/>
          </p:cNvSpPr>
          <p:nvPr>
            <p:ph idx="1"/>
          </p:nvPr>
        </p:nvSpPr>
        <p:spPr>
          <a:xfrm>
            <a:off x="685800" y="2123051"/>
            <a:ext cx="6233615" cy="3805801"/>
          </a:xfrm>
        </p:spPr>
        <p:txBody>
          <a:bodyPr/>
          <a:lstStyle/>
          <a:p>
            <a:pPr marL="527050" marR="5080" indent="-514350">
              <a:spcAft>
                <a:spcPts val="2400"/>
              </a:spcAft>
              <a:buFont typeface="+mj-lt"/>
              <a:buAutoNum type="arabicPeriod"/>
              <a:tabLst>
                <a:tab pos="5951538" algn="l"/>
              </a:tabLst>
            </a:pPr>
            <a:r>
              <a:rPr lang="en-US" sz="2800" dirty="0">
                <a:latin typeface="Arial"/>
                <a:cs typeface="Arial"/>
              </a:rPr>
              <a:t>Understand the importance of data management for crowdsourced and broader agency data.</a:t>
            </a:r>
            <a:endParaRPr lang="en-US" sz="2800" b="1" kern="0" spc="-5" dirty="0">
              <a:latin typeface="Arial"/>
              <a:cs typeface="Arial"/>
            </a:endParaRPr>
          </a:p>
          <a:p>
            <a:pPr marL="527050" marR="5080" indent="-514350">
              <a:spcAft>
                <a:spcPts val="2400"/>
              </a:spcAft>
              <a:buFont typeface="+mj-lt"/>
              <a:buAutoNum type="arabicPeriod"/>
              <a:tabLst>
                <a:tab pos="5951538" algn="l"/>
              </a:tabLst>
            </a:pPr>
            <a:r>
              <a:rPr lang="en-US" sz="2800" dirty="0">
                <a:latin typeface="Arial"/>
                <a:cs typeface="Arial"/>
              </a:rPr>
              <a:t>Identify how modern data management differs from traditional data management.</a:t>
            </a:r>
            <a:endParaRPr lang="en-US" sz="2800" kern="0" spc="-5" dirty="0">
              <a:latin typeface="Arial"/>
              <a:cs typeface="Arial"/>
            </a:endParaRPr>
          </a:p>
          <a:p>
            <a:endParaRPr lang="en-US" sz="2800" dirty="0"/>
          </a:p>
        </p:txBody>
      </p:sp>
      <p:sp>
        <p:nvSpPr>
          <p:cNvPr id="2" name="TextBox 1">
            <a:extLst>
              <a:ext uri="{FF2B5EF4-FFF2-40B4-BE49-F238E27FC236}">
                <a16:creationId xmlns:a16="http://schemas.microsoft.com/office/drawing/2014/main" id="{8F6F2344-E9E6-CC94-4E49-0572E5B7FF78}"/>
              </a:ext>
            </a:extLst>
          </p:cNvPr>
          <p:cNvSpPr txBox="1"/>
          <p:nvPr/>
        </p:nvSpPr>
        <p:spPr>
          <a:xfrm>
            <a:off x="9673515" y="5684019"/>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257175"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All photos source: Unsplash.</a:t>
            </a:r>
          </a:p>
        </p:txBody>
      </p:sp>
      <p:sp>
        <p:nvSpPr>
          <p:cNvPr id="3" name="Slide Number Placeholder 1">
            <a:extLst>
              <a:ext uri="{FF2B5EF4-FFF2-40B4-BE49-F238E27FC236}">
                <a16:creationId xmlns:a16="http://schemas.microsoft.com/office/drawing/2014/main" id="{CFBDA66D-1292-C860-A6DE-D5A4310D2083}"/>
              </a:ext>
            </a:extLst>
          </p:cNvPr>
          <p:cNvSpPr>
            <a:spLocks noGrp="1"/>
          </p:cNvSpPr>
          <p:nvPr>
            <p:ph type="sldNum" sz="quarter" idx="12"/>
          </p:nvPr>
        </p:nvSpPr>
        <p:spPr>
          <a:xfrm>
            <a:off x="11766551" y="6557963"/>
            <a:ext cx="366260" cy="263918"/>
          </a:xfr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 name="Picture 3" descr="Snowplow clearing snow from a road during winter weather.">
            <a:extLst>
              <a:ext uri="{FF2B5EF4-FFF2-40B4-BE49-F238E27FC236}">
                <a16:creationId xmlns:a16="http://schemas.microsoft.com/office/drawing/2014/main" id="{BD150385-E02A-EB59-1176-A57DF9630F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96124" y="314963"/>
            <a:ext cx="2194198" cy="2114324"/>
          </a:xfrm>
          <a:prstGeom prst="rect">
            <a:avLst/>
          </a:prstGeom>
        </p:spPr>
      </p:pic>
      <p:pic>
        <p:nvPicPr>
          <p:cNvPr id="5" name="Picture 6" descr=" Aerial photo of freeways and interchanges.">
            <a:extLst>
              <a:ext uri="{FF2B5EF4-FFF2-40B4-BE49-F238E27FC236}">
                <a16:creationId xmlns:a16="http://schemas.microsoft.com/office/drawing/2014/main" id="{29863740-BE2C-0584-3B50-4C52810AA85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886932" y="1831950"/>
            <a:ext cx="1600200" cy="1595925"/>
          </a:xfrm>
          <a:prstGeom prst="ellipse">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10" name="Picture 8" descr="Arterial road (signalized) with mountains in the backdrop.">
            <a:extLst>
              <a:ext uri="{FF2B5EF4-FFF2-40B4-BE49-F238E27FC236}">
                <a16:creationId xmlns:a16="http://schemas.microsoft.com/office/drawing/2014/main" id="{9A7DC78E-9CEF-42EE-BA85-E7B17CB0716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9571505" y="2775094"/>
            <a:ext cx="2286000" cy="2332145"/>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pic>
        <p:nvPicPr>
          <p:cNvPr id="13" name="Picture 6" descr="Traffic on an urban signalized road during daytime.">
            <a:extLst>
              <a:ext uri="{FF2B5EF4-FFF2-40B4-BE49-F238E27FC236}">
                <a16:creationId xmlns:a16="http://schemas.microsoft.com/office/drawing/2014/main" id="{B7A0324F-DD7D-89E1-CC6F-C15624ABB59D}"/>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7201132" y="4194486"/>
            <a:ext cx="2286000" cy="2172652"/>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FBB3-7C31-4E93-A66C-4D120FA9EE04}"/>
              </a:ext>
            </a:extLst>
          </p:cNvPr>
          <p:cNvSpPr>
            <a:spLocks noGrp="1"/>
          </p:cNvSpPr>
          <p:nvPr>
            <p:ph type="title"/>
          </p:nvPr>
        </p:nvSpPr>
        <p:spPr>
          <a:xfrm>
            <a:off x="838200" y="98628"/>
            <a:ext cx="10515600" cy="1654175"/>
          </a:xfrm>
        </p:spPr>
        <p:txBody>
          <a:bodyPr>
            <a:normAutofit/>
          </a:bodyPr>
          <a:lstStyle/>
          <a:p>
            <a:r>
              <a:rPr lang="en-US" dirty="0"/>
              <a:t>Data Management Challenges </a:t>
            </a:r>
          </a:p>
        </p:txBody>
      </p:sp>
      <p:sp>
        <p:nvSpPr>
          <p:cNvPr id="6" name="Content Placeholder 2">
            <a:extLst>
              <a:ext uri="{FF2B5EF4-FFF2-40B4-BE49-F238E27FC236}">
                <a16:creationId xmlns:a16="http://schemas.microsoft.com/office/drawing/2014/main" id="{3E0659DD-6A10-4AA1-8EC5-1A11518819B6}"/>
              </a:ext>
            </a:extLst>
          </p:cNvPr>
          <p:cNvSpPr>
            <a:spLocks noGrp="1"/>
          </p:cNvSpPr>
          <p:nvPr>
            <p:ph idx="1"/>
          </p:nvPr>
        </p:nvSpPr>
        <p:spPr>
          <a:xfrm>
            <a:off x="838200" y="1685721"/>
            <a:ext cx="10515600" cy="4246563"/>
          </a:xfrm>
        </p:spPr>
        <p:txBody>
          <a:bodyPr>
            <a:normAutofit/>
          </a:bodyPr>
          <a:lstStyle/>
          <a:p>
            <a:pPr marL="457200" lvl="1" indent="-457200">
              <a:lnSpc>
                <a:spcPct val="110000"/>
              </a:lnSpc>
              <a:spcBef>
                <a:spcPts val="600"/>
              </a:spcBef>
              <a:spcAft>
                <a:spcPts val="600"/>
              </a:spcAft>
            </a:pPr>
            <a:r>
              <a:rPr lang="en-US" sz="2800" dirty="0"/>
              <a:t>Internal resistance to data sharing</a:t>
            </a:r>
          </a:p>
          <a:p>
            <a:pPr marL="457200" lvl="1" indent="-457200">
              <a:lnSpc>
                <a:spcPct val="110000"/>
              </a:lnSpc>
              <a:spcBef>
                <a:spcPts val="600"/>
              </a:spcBef>
              <a:spcAft>
                <a:spcPts val="600"/>
              </a:spcAft>
            </a:pPr>
            <a:r>
              <a:rPr lang="en-US" sz="2800" dirty="0"/>
              <a:t>Storage and processing policies </a:t>
            </a:r>
          </a:p>
          <a:p>
            <a:pPr marL="457200" lvl="1" indent="-457200">
              <a:lnSpc>
                <a:spcPct val="110000"/>
              </a:lnSpc>
              <a:spcBef>
                <a:spcPts val="600"/>
              </a:spcBef>
              <a:spcAft>
                <a:spcPts val="600"/>
              </a:spcAft>
            </a:pPr>
            <a:r>
              <a:rPr lang="en-US" sz="2800" dirty="0"/>
              <a:t>Software policies</a:t>
            </a:r>
          </a:p>
          <a:p>
            <a:pPr marL="457200" lvl="1" indent="-457200">
              <a:lnSpc>
                <a:spcPct val="110000"/>
              </a:lnSpc>
              <a:spcBef>
                <a:spcPts val="600"/>
              </a:spcBef>
              <a:spcAft>
                <a:spcPts val="600"/>
              </a:spcAft>
            </a:pPr>
            <a:r>
              <a:rPr lang="en-US" sz="2800" dirty="0"/>
              <a:t>Technical know how</a:t>
            </a:r>
          </a:p>
          <a:p>
            <a:pPr marL="457200" lvl="1" indent="-457200">
              <a:lnSpc>
                <a:spcPct val="110000"/>
              </a:lnSpc>
              <a:spcBef>
                <a:spcPts val="600"/>
              </a:spcBef>
              <a:spcAft>
                <a:spcPts val="600"/>
              </a:spcAft>
            </a:pPr>
            <a:r>
              <a:rPr lang="en-US" sz="2800" dirty="0"/>
              <a:t>Resource constraints</a:t>
            </a:r>
          </a:p>
          <a:p>
            <a:pPr marL="457200" lvl="1" indent="-457200">
              <a:lnSpc>
                <a:spcPct val="110000"/>
              </a:lnSpc>
              <a:spcBef>
                <a:spcPts val="600"/>
              </a:spcBef>
              <a:spcAft>
                <a:spcPts val="600"/>
              </a:spcAft>
            </a:pPr>
            <a:r>
              <a:rPr lang="en-US" sz="2800" dirty="0"/>
              <a:t>Demonstrat</a:t>
            </a:r>
            <a:r>
              <a:rPr lang="en-US" sz="2800" dirty="0">
                <a:solidFill>
                  <a:schemeClr val="bg2"/>
                </a:solidFill>
              </a:rPr>
              <a:t>e</a:t>
            </a:r>
            <a:r>
              <a:rPr lang="en-US" sz="2800" dirty="0"/>
              <a:t> value</a:t>
            </a:r>
          </a:p>
          <a:p>
            <a:pPr marL="684212" lvl="1" indent="-342900">
              <a:lnSpc>
                <a:spcPct val="110000"/>
              </a:lnSpc>
              <a:spcBef>
                <a:spcPts val="600"/>
              </a:spcBef>
              <a:spcAft>
                <a:spcPts val="600"/>
              </a:spcAft>
            </a:pPr>
            <a:endParaRPr lang="en-US" sz="2800" dirty="0"/>
          </a:p>
        </p:txBody>
      </p:sp>
      <p:sp>
        <p:nvSpPr>
          <p:cNvPr id="3" name="Rectangle: Rounded Corners 2">
            <a:hlinkClick r:id="rId3"/>
            <a:extLst>
              <a:ext uri="{FF2B5EF4-FFF2-40B4-BE49-F238E27FC236}">
                <a16:creationId xmlns:a16="http://schemas.microsoft.com/office/drawing/2014/main" id="{A9D6C618-5D7F-4798-B39F-02A59B7596F5}"/>
              </a:ext>
            </a:extLst>
          </p:cNvPr>
          <p:cNvSpPr/>
          <p:nvPr/>
        </p:nvSpPr>
        <p:spPr>
          <a:xfrm>
            <a:off x="6601847" y="3062885"/>
            <a:ext cx="5031353" cy="2145947"/>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2020 the California Utility Agency, which collects ride-hailing data, reversed a 7-year policy that precluded sharing it with transportation agencies.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F4B9B43D-B93C-4963-A542-1B288D8E36F0}"/>
              </a:ext>
            </a:extLst>
          </p:cNvPr>
          <p:cNvSpPr/>
          <p:nvPr/>
        </p:nvSpPr>
        <p:spPr>
          <a:xfrm>
            <a:off x="6330950" y="5485843"/>
            <a:ext cx="5581650" cy="646331"/>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prstClr val="white"/>
                </a:solidFill>
                <a:effectLst/>
                <a:uLnTx/>
                <a:uFillTx/>
                <a:latin typeface="Calibri" panose="020F0502020204030204"/>
                <a:ea typeface="+mn-lt"/>
                <a:cs typeface="Calibri" panose="020F0502020204030204"/>
              </a:rPr>
              <a:t>https://www.sfcityattorney.org/2020/03/13/cpuc-follows-san-franciscos-urging-to-make-uber-lyft-data-public/</a:t>
            </a:r>
          </a:p>
        </p:txBody>
      </p:sp>
      <p:sp>
        <p:nvSpPr>
          <p:cNvPr id="5" name="Slide Number Placeholder 1">
            <a:extLst>
              <a:ext uri="{FF2B5EF4-FFF2-40B4-BE49-F238E27FC236}">
                <a16:creationId xmlns:a16="http://schemas.microsoft.com/office/drawing/2014/main" id="{4256C6B5-0FE8-03A9-A18C-DEDFF1AC8C09}"/>
              </a:ext>
            </a:extLst>
          </p:cNvPr>
          <p:cNvSpPr>
            <a:spLocks noGrp="1"/>
          </p:cNvSpPr>
          <p:nvPr>
            <p:ph type="sldNum" sz="quarter" idx="12"/>
          </p:nvPr>
        </p:nvSpPr>
        <p:spPr>
          <a:xfrm>
            <a:off x="11766551" y="6557963"/>
            <a:ext cx="366260" cy="263918"/>
          </a:xfr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99669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EE37D-398A-4A92-9E34-66BBF66090D9}"/>
              </a:ext>
            </a:extLst>
          </p:cNvPr>
          <p:cNvSpPr>
            <a:spLocks noGrp="1"/>
          </p:cNvSpPr>
          <p:nvPr>
            <p:ph type="title"/>
          </p:nvPr>
        </p:nvSpPr>
        <p:spPr/>
        <p:txBody>
          <a:bodyPr/>
          <a:lstStyle/>
          <a:p>
            <a:r>
              <a:rPr lang="en-US" dirty="0"/>
              <a:t>“Big” Crowdsourced and Other Data Needs for Data Management</a:t>
            </a:r>
          </a:p>
        </p:txBody>
      </p:sp>
      <p:sp>
        <p:nvSpPr>
          <p:cNvPr id="3" name="Content Placeholder 2">
            <a:extLst>
              <a:ext uri="{FF2B5EF4-FFF2-40B4-BE49-F238E27FC236}">
                <a16:creationId xmlns:a16="http://schemas.microsoft.com/office/drawing/2014/main" id="{8D2AAFB8-C051-42E9-96F4-BD714D51D52C}"/>
              </a:ext>
            </a:extLst>
          </p:cNvPr>
          <p:cNvSpPr>
            <a:spLocks noGrp="1"/>
          </p:cNvSpPr>
          <p:nvPr>
            <p:ph idx="1"/>
          </p:nvPr>
        </p:nvSpPr>
        <p:spPr>
          <a:xfrm>
            <a:off x="838200" y="2032000"/>
            <a:ext cx="6477000" cy="4144962"/>
          </a:xfrm>
        </p:spPr>
        <p:txBody>
          <a:bodyPr/>
          <a:lstStyle/>
          <a:p>
            <a:pPr>
              <a:spcAft>
                <a:spcPts val="1800"/>
              </a:spcAft>
            </a:pPr>
            <a:r>
              <a:rPr lang="en-US" dirty="0">
                <a:solidFill>
                  <a:schemeClr val="bg2"/>
                </a:solidFill>
              </a:rPr>
              <a:t>Data</a:t>
            </a:r>
            <a:r>
              <a:rPr lang="en-US" dirty="0"/>
              <a:t> volume, velocity, variety, and granularity are unprecedented.</a:t>
            </a:r>
          </a:p>
          <a:p>
            <a:pPr>
              <a:spcAft>
                <a:spcPts val="1800"/>
              </a:spcAft>
            </a:pPr>
            <a:r>
              <a:rPr lang="en-US" dirty="0"/>
              <a:t>Ways agencies </a:t>
            </a:r>
            <a:r>
              <a:rPr lang="en-US" b="1" i="1" dirty="0"/>
              <a:t>traditionally</a:t>
            </a:r>
            <a:r>
              <a:rPr lang="en-US" dirty="0"/>
              <a:t> manage data will not work or not work well.</a:t>
            </a:r>
          </a:p>
          <a:p>
            <a:pPr>
              <a:spcAft>
                <a:spcPts val="1800"/>
              </a:spcAft>
            </a:pPr>
            <a:r>
              <a:rPr lang="en-US" dirty="0"/>
              <a:t>Modern data management approaches offer greater data functionality and value.</a:t>
            </a:r>
          </a:p>
        </p:txBody>
      </p:sp>
      <p:pic>
        <p:nvPicPr>
          <p:cNvPr id="7" name="Picture 6" descr="Image of black data servers in a white room.">
            <a:extLst>
              <a:ext uri="{FF2B5EF4-FFF2-40B4-BE49-F238E27FC236}">
                <a16:creationId xmlns:a16="http://schemas.microsoft.com/office/drawing/2014/main" id="{D0BE72C8-94FD-4EED-BACF-995C5919AFFF}"/>
              </a:ext>
            </a:extLst>
          </p:cNvPr>
          <p:cNvPicPr>
            <a:picLocks noChangeAspect="1"/>
          </p:cNvPicPr>
          <p:nvPr/>
        </p:nvPicPr>
        <p:blipFill>
          <a:blip r:embed="rId3"/>
          <a:stretch>
            <a:fillRect/>
          </a:stretch>
        </p:blipFill>
        <p:spPr>
          <a:xfrm>
            <a:off x="7588147" y="2032000"/>
            <a:ext cx="4121253" cy="3718882"/>
          </a:xfrm>
          <a:prstGeom prst="rect">
            <a:avLst/>
          </a:prstGeom>
        </p:spPr>
      </p:pic>
      <p:sp>
        <p:nvSpPr>
          <p:cNvPr id="5" name="TextBox 4">
            <a:extLst>
              <a:ext uri="{FF2B5EF4-FFF2-40B4-BE49-F238E27FC236}">
                <a16:creationId xmlns:a16="http://schemas.microsoft.com/office/drawing/2014/main" id="{09124F31-BEBF-292C-9CCA-53EB6969A6E8}"/>
              </a:ext>
            </a:extLst>
          </p:cNvPr>
          <p:cNvSpPr txBox="1"/>
          <p:nvPr/>
        </p:nvSpPr>
        <p:spPr>
          <a:xfrm>
            <a:off x="9458362" y="5813699"/>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257175"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Unsplash.</a:t>
            </a:r>
          </a:p>
        </p:txBody>
      </p:sp>
      <p:sp>
        <p:nvSpPr>
          <p:cNvPr id="6" name="Slide Number Placeholder 1">
            <a:extLst>
              <a:ext uri="{FF2B5EF4-FFF2-40B4-BE49-F238E27FC236}">
                <a16:creationId xmlns:a16="http://schemas.microsoft.com/office/drawing/2014/main" id="{15A59336-EA7D-DC99-FFD2-E80AE9AB99FB}"/>
              </a:ext>
            </a:extLst>
          </p:cNvPr>
          <p:cNvSpPr>
            <a:spLocks noGrp="1"/>
          </p:cNvSpPr>
          <p:nvPr>
            <p:ph type="sldNum" sz="quarter" idx="12"/>
          </p:nvPr>
        </p:nvSpPr>
        <p:spPr>
          <a:xfrm>
            <a:off x="11766551" y="6557963"/>
            <a:ext cx="366260" cy="263918"/>
          </a:xfr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46426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279F0A-C74C-4193-BB9C-FC960232E707}"/>
              </a:ext>
            </a:extLst>
          </p:cNvPr>
          <p:cNvSpPr>
            <a:spLocks noGrp="1"/>
          </p:cNvSpPr>
          <p:nvPr>
            <p:ph type="title"/>
          </p:nvPr>
        </p:nvSpPr>
        <p:spPr>
          <a:xfrm>
            <a:off x="571499" y="365125"/>
            <a:ext cx="11195051" cy="1325563"/>
          </a:xfrm>
        </p:spPr>
        <p:txBody>
          <a:bodyPr>
            <a:normAutofit/>
          </a:bodyPr>
          <a:lstStyle/>
          <a:p>
            <a:r>
              <a:rPr lang="en-US" dirty="0"/>
              <a:t>Data Management Systems Are Evolving </a:t>
            </a:r>
          </a:p>
        </p:txBody>
      </p:sp>
      <p:sp>
        <p:nvSpPr>
          <p:cNvPr id="5" name="Content Placeholder 4">
            <a:extLst>
              <a:ext uri="{FF2B5EF4-FFF2-40B4-BE49-F238E27FC236}">
                <a16:creationId xmlns:a16="http://schemas.microsoft.com/office/drawing/2014/main" id="{21E3F773-6EEE-4271-A69C-EB9B7C226C0A}"/>
              </a:ext>
            </a:extLst>
          </p:cNvPr>
          <p:cNvSpPr>
            <a:spLocks noGrp="1"/>
          </p:cNvSpPr>
          <p:nvPr>
            <p:ph sz="half" idx="1"/>
          </p:nvPr>
        </p:nvSpPr>
        <p:spPr>
          <a:xfrm>
            <a:off x="454603" y="1825625"/>
            <a:ext cx="5161065" cy="4351338"/>
          </a:xfrm>
        </p:spPr>
        <p:txBody>
          <a:bodyPr vert="horz" lIns="91440" tIns="45720" rIns="91440" bIns="45720" rtlCol="0" anchor="t">
            <a:normAutofit/>
          </a:bodyPr>
          <a:lstStyle/>
          <a:p>
            <a:pPr marL="0" indent="0" algn="r">
              <a:buNone/>
            </a:pPr>
            <a:r>
              <a:rPr lang="en-US" b="1" dirty="0">
                <a:solidFill>
                  <a:schemeClr val="accent4"/>
                </a:solidFill>
                <a:latin typeface="Arial"/>
                <a:cs typeface="Arial"/>
              </a:rPr>
              <a:t>	Traditional Systems</a:t>
            </a:r>
            <a:endParaRPr lang="en-US" dirty="0"/>
          </a:p>
          <a:p>
            <a:pPr marL="0" indent="0" algn="r">
              <a:spcAft>
                <a:spcPts val="1200"/>
              </a:spcAft>
              <a:buNone/>
            </a:pPr>
            <a:r>
              <a:rPr lang="en-US" sz="2400" dirty="0">
                <a:latin typeface="Arial"/>
                <a:cs typeface="Arial"/>
              </a:rPr>
              <a:t>Well-defined, fixed, purposed</a:t>
            </a:r>
          </a:p>
          <a:p>
            <a:pPr marL="0" indent="0" algn="r">
              <a:spcAft>
                <a:spcPts val="1200"/>
              </a:spcAft>
              <a:buNone/>
            </a:pPr>
            <a:r>
              <a:rPr lang="en-US" sz="2400" dirty="0">
                <a:latin typeface="Arial"/>
                <a:cs typeface="Arial"/>
              </a:rPr>
              <a:t>Centralized storage and processing</a:t>
            </a:r>
          </a:p>
          <a:p>
            <a:pPr marL="0" indent="0" algn="r">
              <a:spcAft>
                <a:spcPts val="1200"/>
              </a:spcAft>
              <a:buNone/>
            </a:pPr>
            <a:r>
              <a:rPr lang="en-US" sz="2400" dirty="0">
                <a:latin typeface="Arial"/>
                <a:cs typeface="Arial"/>
              </a:rPr>
              <a:t>Coupled hardware </a:t>
            </a:r>
            <a:r>
              <a:rPr lang="en-US" sz="2400" dirty="0">
                <a:solidFill>
                  <a:schemeClr val="bg2"/>
                </a:solidFill>
                <a:latin typeface="Arial"/>
                <a:cs typeface="Arial"/>
              </a:rPr>
              <a:t>and</a:t>
            </a:r>
            <a:r>
              <a:rPr lang="en-US" sz="2400" dirty="0">
                <a:solidFill>
                  <a:srgbClr val="FF0000"/>
                </a:solidFill>
                <a:latin typeface="Arial"/>
                <a:cs typeface="Arial"/>
              </a:rPr>
              <a:t> </a:t>
            </a:r>
            <a:r>
              <a:rPr lang="en-US" sz="2400" dirty="0">
                <a:latin typeface="Arial"/>
                <a:cs typeface="Arial"/>
              </a:rPr>
              <a:t>software</a:t>
            </a:r>
          </a:p>
          <a:p>
            <a:pPr marL="0" indent="0" algn="r">
              <a:spcAft>
                <a:spcPts val="1200"/>
              </a:spcAft>
              <a:buNone/>
            </a:pPr>
            <a:r>
              <a:rPr lang="en-US" sz="2400" dirty="0">
                <a:latin typeface="Arial"/>
                <a:cs typeface="Arial"/>
              </a:rPr>
              <a:t>Centralized data governance</a:t>
            </a:r>
          </a:p>
          <a:p>
            <a:pPr marL="0" indent="0" algn="r">
              <a:spcAft>
                <a:spcPts val="1200"/>
              </a:spcAft>
              <a:buNone/>
            </a:pPr>
            <a:r>
              <a:rPr lang="en-US" sz="2400" dirty="0">
                <a:latin typeface="Arial"/>
                <a:cs typeface="Arial"/>
              </a:rPr>
              <a:t>Few access and use data</a:t>
            </a:r>
          </a:p>
          <a:p>
            <a:pPr marL="0" indent="0" algn="r">
              <a:spcAft>
                <a:spcPts val="1200"/>
              </a:spcAft>
              <a:buNone/>
            </a:pPr>
            <a:r>
              <a:rPr lang="en-US" sz="2400" dirty="0">
                <a:latin typeface="Arial"/>
                <a:cs typeface="Arial"/>
              </a:rPr>
              <a:t>Extract </a:t>
            </a:r>
            <a:r>
              <a:rPr lang="en-US" sz="2400" dirty="0">
                <a:solidFill>
                  <a:schemeClr val="bg2"/>
                </a:solidFill>
                <a:latin typeface="Arial"/>
                <a:cs typeface="Arial"/>
              </a:rPr>
              <a:t>t</a:t>
            </a:r>
            <a:r>
              <a:rPr lang="en-US" sz="2400" dirty="0">
                <a:latin typeface="Arial"/>
                <a:cs typeface="Arial"/>
              </a:rPr>
              <a:t>ransform </a:t>
            </a:r>
            <a:r>
              <a:rPr lang="en-US" sz="2400" dirty="0">
                <a:solidFill>
                  <a:schemeClr val="bg2"/>
                </a:solidFill>
                <a:latin typeface="Arial"/>
                <a:cs typeface="Arial"/>
              </a:rPr>
              <a:t>l</a:t>
            </a:r>
            <a:r>
              <a:rPr lang="en-US" sz="2400" dirty="0">
                <a:latin typeface="Arial"/>
                <a:cs typeface="Arial"/>
              </a:rPr>
              <a:t>oad (ETL)</a:t>
            </a:r>
          </a:p>
        </p:txBody>
      </p:sp>
      <p:sp>
        <p:nvSpPr>
          <p:cNvPr id="7" name="Content Placeholder 6">
            <a:extLst>
              <a:ext uri="{FF2B5EF4-FFF2-40B4-BE49-F238E27FC236}">
                <a16:creationId xmlns:a16="http://schemas.microsoft.com/office/drawing/2014/main" id="{550DDE77-8771-4727-9E41-D49DA3FC446E}"/>
              </a:ext>
            </a:extLst>
          </p:cNvPr>
          <p:cNvSpPr>
            <a:spLocks noGrp="1"/>
          </p:cNvSpPr>
          <p:nvPr>
            <p:ph sz="half" idx="2"/>
          </p:nvPr>
        </p:nvSpPr>
        <p:spPr>
          <a:xfrm>
            <a:off x="6576334" y="1825625"/>
            <a:ext cx="4996543" cy="4351338"/>
          </a:xfrm>
        </p:spPr>
        <p:txBody>
          <a:bodyPr vert="horz" lIns="91440" tIns="45720" rIns="91440" bIns="45720" rtlCol="0" anchor="t">
            <a:normAutofit/>
          </a:bodyPr>
          <a:lstStyle/>
          <a:p>
            <a:pPr marL="0" indent="0">
              <a:buNone/>
            </a:pPr>
            <a:r>
              <a:rPr lang="en-US" b="1" dirty="0">
                <a:solidFill>
                  <a:schemeClr val="accent4"/>
                </a:solidFill>
                <a:latin typeface="Arial"/>
                <a:cs typeface="Arial"/>
              </a:rPr>
              <a:t>Modern Systems</a:t>
            </a:r>
          </a:p>
          <a:p>
            <a:pPr marL="0" indent="0">
              <a:spcAft>
                <a:spcPts val="1200"/>
              </a:spcAft>
              <a:buNone/>
            </a:pPr>
            <a:r>
              <a:rPr lang="en-US" sz="2400" dirty="0">
                <a:latin typeface="Arial"/>
                <a:cs typeface="Arial"/>
              </a:rPr>
              <a:t>Flexible, self-adjusting</a:t>
            </a:r>
          </a:p>
          <a:p>
            <a:pPr marL="0" indent="0">
              <a:spcAft>
                <a:spcPts val="1200"/>
              </a:spcAft>
              <a:buNone/>
            </a:pPr>
            <a:r>
              <a:rPr lang="en-US" sz="2400" dirty="0">
                <a:latin typeface="Arial"/>
                <a:cs typeface="Arial"/>
              </a:rPr>
              <a:t>Distributed storage and processing</a:t>
            </a:r>
          </a:p>
          <a:p>
            <a:pPr marL="0" indent="0">
              <a:spcAft>
                <a:spcPts val="1200"/>
              </a:spcAft>
              <a:buNone/>
            </a:pPr>
            <a:r>
              <a:rPr lang="en-US" sz="2400" dirty="0">
                <a:latin typeface="Arial"/>
                <a:cs typeface="Arial"/>
              </a:rPr>
              <a:t>Decoupled hardware </a:t>
            </a:r>
            <a:r>
              <a:rPr lang="en-US" sz="2400" dirty="0">
                <a:solidFill>
                  <a:schemeClr val="bg2"/>
                </a:solidFill>
                <a:latin typeface="Arial"/>
                <a:cs typeface="Arial"/>
              </a:rPr>
              <a:t>and</a:t>
            </a:r>
            <a:r>
              <a:rPr lang="en-US" sz="2400" dirty="0">
                <a:latin typeface="Arial"/>
                <a:cs typeface="Arial"/>
              </a:rPr>
              <a:t> software</a:t>
            </a:r>
          </a:p>
          <a:p>
            <a:pPr marL="0" indent="0">
              <a:spcAft>
                <a:spcPts val="1200"/>
              </a:spcAft>
              <a:buNone/>
            </a:pPr>
            <a:r>
              <a:rPr lang="en-US" sz="2400" dirty="0">
                <a:latin typeface="Arial"/>
                <a:cs typeface="Arial"/>
              </a:rPr>
              <a:t>Distributed data governance</a:t>
            </a:r>
          </a:p>
          <a:p>
            <a:pPr marL="0" indent="0">
              <a:spcAft>
                <a:spcPts val="1200"/>
              </a:spcAft>
              <a:buNone/>
            </a:pPr>
            <a:r>
              <a:rPr lang="en-US" sz="2400" dirty="0">
                <a:latin typeface="Arial"/>
                <a:cs typeface="Arial"/>
              </a:rPr>
              <a:t>Many access and use data</a:t>
            </a:r>
          </a:p>
          <a:p>
            <a:pPr marL="0" indent="0">
              <a:spcAft>
                <a:spcPts val="1200"/>
              </a:spcAft>
              <a:buNone/>
            </a:pPr>
            <a:r>
              <a:rPr lang="en-US" sz="2400" dirty="0">
                <a:latin typeface="Arial"/>
                <a:cs typeface="Arial"/>
              </a:rPr>
              <a:t>Extract </a:t>
            </a:r>
            <a:r>
              <a:rPr lang="en-US" sz="2400" dirty="0">
                <a:solidFill>
                  <a:schemeClr val="bg2"/>
                </a:solidFill>
                <a:latin typeface="Arial"/>
                <a:cs typeface="Arial"/>
              </a:rPr>
              <a:t>load transform </a:t>
            </a:r>
            <a:r>
              <a:rPr lang="en-US" sz="2400" dirty="0">
                <a:latin typeface="Arial"/>
                <a:cs typeface="Arial"/>
              </a:rPr>
              <a:t>(ELT)</a:t>
            </a:r>
          </a:p>
        </p:txBody>
      </p:sp>
      <p:sp>
        <p:nvSpPr>
          <p:cNvPr id="8" name="Arrow: Left-Right 7">
            <a:extLst>
              <a:ext uri="{FF2B5EF4-FFF2-40B4-BE49-F238E27FC236}">
                <a16:creationId xmlns:a16="http://schemas.microsoft.com/office/drawing/2014/main" id="{42B9BFBC-DCAF-4C79-A74E-6ABA49655706}"/>
              </a:ext>
            </a:extLst>
          </p:cNvPr>
          <p:cNvSpPr/>
          <p:nvPr/>
        </p:nvSpPr>
        <p:spPr>
          <a:xfrm>
            <a:off x="5857875" y="2366962"/>
            <a:ext cx="476250" cy="3048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row: Left-Right 10">
            <a:extLst>
              <a:ext uri="{FF2B5EF4-FFF2-40B4-BE49-F238E27FC236}">
                <a16:creationId xmlns:a16="http://schemas.microsoft.com/office/drawing/2014/main" id="{3968C8E5-F3B2-4141-9862-B25C056CCAC4}"/>
              </a:ext>
            </a:extLst>
          </p:cNvPr>
          <p:cNvSpPr/>
          <p:nvPr/>
        </p:nvSpPr>
        <p:spPr>
          <a:xfrm>
            <a:off x="5857875" y="3043236"/>
            <a:ext cx="476250" cy="3048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row: Left-Right 11">
            <a:extLst>
              <a:ext uri="{FF2B5EF4-FFF2-40B4-BE49-F238E27FC236}">
                <a16:creationId xmlns:a16="http://schemas.microsoft.com/office/drawing/2014/main" id="{43495AA0-E453-4715-ADFD-41887108AA52}"/>
              </a:ext>
            </a:extLst>
          </p:cNvPr>
          <p:cNvSpPr/>
          <p:nvPr/>
        </p:nvSpPr>
        <p:spPr>
          <a:xfrm>
            <a:off x="5857875" y="4176710"/>
            <a:ext cx="476250" cy="3048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row: Left-Right 12">
            <a:extLst>
              <a:ext uri="{FF2B5EF4-FFF2-40B4-BE49-F238E27FC236}">
                <a16:creationId xmlns:a16="http://schemas.microsoft.com/office/drawing/2014/main" id="{96CC8508-80EE-4820-BBF0-A0FC03561746}"/>
              </a:ext>
            </a:extLst>
          </p:cNvPr>
          <p:cNvSpPr/>
          <p:nvPr/>
        </p:nvSpPr>
        <p:spPr>
          <a:xfrm>
            <a:off x="5857875" y="4852984"/>
            <a:ext cx="476250" cy="3048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row: Left-Right 13">
            <a:extLst>
              <a:ext uri="{FF2B5EF4-FFF2-40B4-BE49-F238E27FC236}">
                <a16:creationId xmlns:a16="http://schemas.microsoft.com/office/drawing/2014/main" id="{25CFBFE8-05DB-439C-BD3C-8A7C30D2558A}"/>
              </a:ext>
            </a:extLst>
          </p:cNvPr>
          <p:cNvSpPr/>
          <p:nvPr/>
        </p:nvSpPr>
        <p:spPr>
          <a:xfrm>
            <a:off x="5857875" y="5386383"/>
            <a:ext cx="476250" cy="3048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Left-Right 14">
            <a:extLst>
              <a:ext uri="{FF2B5EF4-FFF2-40B4-BE49-F238E27FC236}">
                <a16:creationId xmlns:a16="http://schemas.microsoft.com/office/drawing/2014/main" id="{D8971007-E5C1-48D4-9977-E16FC54E00F4}"/>
              </a:ext>
            </a:extLst>
          </p:cNvPr>
          <p:cNvSpPr/>
          <p:nvPr/>
        </p:nvSpPr>
        <p:spPr>
          <a:xfrm>
            <a:off x="5857875" y="3605211"/>
            <a:ext cx="476250" cy="3048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A244E102-123C-52CA-9C08-7F1AFDCE2560}"/>
              </a:ext>
            </a:extLst>
          </p:cNvPr>
          <p:cNvSpPr>
            <a:spLocks noGrp="1"/>
          </p:cNvSpPr>
          <p:nvPr>
            <p:ph type="sldNum" sz="quarter" idx="12"/>
          </p:nvPr>
        </p:nvSpPr>
        <p:spPr>
          <a:xfrm>
            <a:off x="11766551" y="6557963"/>
            <a:ext cx="366260" cy="263918"/>
          </a:xfr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49999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279F0A-C74C-4193-BB9C-FC960232E707}"/>
              </a:ext>
            </a:extLst>
          </p:cNvPr>
          <p:cNvSpPr>
            <a:spLocks noGrp="1"/>
          </p:cNvSpPr>
          <p:nvPr>
            <p:ph type="title"/>
          </p:nvPr>
        </p:nvSpPr>
        <p:spPr/>
        <p:txBody>
          <a:bodyPr/>
          <a:lstStyle/>
          <a:p>
            <a:r>
              <a:rPr lang="en-US" dirty="0"/>
              <a:t>Data Governance Evolution</a:t>
            </a:r>
          </a:p>
        </p:txBody>
      </p:sp>
      <p:sp>
        <p:nvSpPr>
          <p:cNvPr id="5" name="Content Placeholder 4">
            <a:extLst>
              <a:ext uri="{FF2B5EF4-FFF2-40B4-BE49-F238E27FC236}">
                <a16:creationId xmlns:a16="http://schemas.microsoft.com/office/drawing/2014/main" id="{21E3F773-6EEE-4271-A69C-EB9B7C226C0A}"/>
              </a:ext>
            </a:extLst>
          </p:cNvPr>
          <p:cNvSpPr>
            <a:spLocks noGrp="1"/>
          </p:cNvSpPr>
          <p:nvPr>
            <p:ph idx="1"/>
          </p:nvPr>
        </p:nvSpPr>
        <p:spPr>
          <a:xfrm>
            <a:off x="838200" y="1825625"/>
            <a:ext cx="6877050" cy="4351338"/>
          </a:xfrm>
        </p:spPr>
        <p:txBody>
          <a:bodyPr/>
          <a:lstStyle/>
          <a:p>
            <a:pPr marL="342900" indent="-342900">
              <a:spcAft>
                <a:spcPts val="1800"/>
              </a:spcAft>
            </a:pPr>
            <a:r>
              <a:rPr lang="en-US" dirty="0"/>
              <a:t>Governance is part of the overall management of data.</a:t>
            </a:r>
          </a:p>
          <a:p>
            <a:pPr marL="342900" indent="-342900">
              <a:spcAft>
                <a:spcPts val="1800"/>
              </a:spcAft>
            </a:pPr>
            <a:r>
              <a:rPr lang="en-US" dirty="0"/>
              <a:t>Governance</a:t>
            </a:r>
            <a:r>
              <a:rPr lang="en-US" dirty="0">
                <a:solidFill>
                  <a:srgbClr val="FF0000"/>
                </a:solidFill>
              </a:rPr>
              <a:t> </a:t>
            </a:r>
            <a:r>
              <a:rPr lang="en-US" dirty="0"/>
              <a:t>addresses topics of data ownership, processing, access, security, and other policy-setting efforts.</a:t>
            </a:r>
          </a:p>
          <a:p>
            <a:pPr marL="342900" indent="-342900">
              <a:spcAft>
                <a:spcPts val="1800"/>
              </a:spcAft>
            </a:pPr>
            <a:r>
              <a:rPr lang="en-US" dirty="0"/>
              <a:t>Decentralized, coordinated governance offers flexibility and accountability needed for “big” crowdsourced data.</a:t>
            </a:r>
          </a:p>
        </p:txBody>
      </p:sp>
      <p:pic>
        <p:nvPicPr>
          <p:cNvPr id="2" name="Picture 1" descr="Image contains an building frame with three people in hard hats looking at a blue print.&#10;">
            <a:extLst>
              <a:ext uri="{FF2B5EF4-FFF2-40B4-BE49-F238E27FC236}">
                <a16:creationId xmlns:a16="http://schemas.microsoft.com/office/drawing/2014/main" id="{78C9779C-EFD8-4AF4-8C3A-98189627A7E9}"/>
              </a:ext>
            </a:extLst>
          </p:cNvPr>
          <p:cNvPicPr>
            <a:picLocks noChangeAspect="1"/>
          </p:cNvPicPr>
          <p:nvPr/>
        </p:nvPicPr>
        <p:blipFill>
          <a:blip r:embed="rId3"/>
          <a:stretch>
            <a:fillRect/>
          </a:stretch>
        </p:blipFill>
        <p:spPr>
          <a:xfrm>
            <a:off x="8134053" y="1811063"/>
            <a:ext cx="3456732" cy="3706689"/>
          </a:xfrm>
          <a:prstGeom prst="rect">
            <a:avLst/>
          </a:prstGeom>
        </p:spPr>
      </p:pic>
      <p:sp>
        <p:nvSpPr>
          <p:cNvPr id="6" name="TextBox 5">
            <a:extLst>
              <a:ext uri="{FF2B5EF4-FFF2-40B4-BE49-F238E27FC236}">
                <a16:creationId xmlns:a16="http://schemas.microsoft.com/office/drawing/2014/main" id="{13D624FE-373F-A3ED-80A1-9FD641BA3451}"/>
              </a:ext>
            </a:extLst>
          </p:cNvPr>
          <p:cNvSpPr txBox="1"/>
          <p:nvPr/>
        </p:nvSpPr>
        <p:spPr>
          <a:xfrm>
            <a:off x="9329271" y="5517752"/>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257175"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Pixabay.</a:t>
            </a:r>
          </a:p>
        </p:txBody>
      </p:sp>
      <p:sp>
        <p:nvSpPr>
          <p:cNvPr id="7" name="Slide Number Placeholder 1">
            <a:extLst>
              <a:ext uri="{FF2B5EF4-FFF2-40B4-BE49-F238E27FC236}">
                <a16:creationId xmlns:a16="http://schemas.microsoft.com/office/drawing/2014/main" id="{B156F924-BC8A-07C9-64CB-9EB55C19125F}"/>
              </a:ext>
            </a:extLst>
          </p:cNvPr>
          <p:cNvSpPr>
            <a:spLocks noGrp="1"/>
          </p:cNvSpPr>
          <p:nvPr>
            <p:ph type="sldNum" sz="quarter" idx="12"/>
          </p:nvPr>
        </p:nvSpPr>
        <p:spPr>
          <a:xfrm>
            <a:off x="11766551" y="6557963"/>
            <a:ext cx="366260" cy="263918"/>
          </a:xfr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51805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35714-9FE8-456B-8E1C-9BE6039072F2}"/>
              </a:ext>
            </a:extLst>
          </p:cNvPr>
          <p:cNvSpPr>
            <a:spLocks noGrp="1"/>
          </p:cNvSpPr>
          <p:nvPr>
            <p:ph type="title"/>
          </p:nvPr>
        </p:nvSpPr>
        <p:spPr>
          <a:xfrm>
            <a:off x="375781" y="365125"/>
            <a:ext cx="11498893" cy="1325563"/>
          </a:xfrm>
        </p:spPr>
        <p:txBody>
          <a:bodyPr>
            <a:normAutofit fontScale="90000"/>
          </a:bodyPr>
          <a:lstStyle/>
          <a:p>
            <a:pPr marL="2405063" indent="-2405063">
              <a:tabLst>
                <a:tab pos="2405063" algn="l"/>
              </a:tabLst>
            </a:pPr>
            <a:r>
              <a:rPr lang="en-US" dirty="0">
                <a:solidFill>
                  <a:schemeClr val="accent4"/>
                </a:solidFill>
              </a:rPr>
              <a:t>Example: </a:t>
            </a:r>
            <a:r>
              <a:rPr lang="en-US" dirty="0"/>
              <a:t>How do Agencies Manage Data from a Free Navigation Application?</a:t>
            </a:r>
            <a:endParaRPr lang="en-US" dirty="0">
              <a:solidFill>
                <a:schemeClr val="accent4"/>
              </a:solidFill>
            </a:endParaRPr>
          </a:p>
        </p:txBody>
      </p:sp>
      <p:sp>
        <p:nvSpPr>
          <p:cNvPr id="3" name="Content Placeholder 2">
            <a:extLst>
              <a:ext uri="{FF2B5EF4-FFF2-40B4-BE49-F238E27FC236}">
                <a16:creationId xmlns:a16="http://schemas.microsoft.com/office/drawing/2014/main" id="{F348F326-738A-43B5-AD7A-68C4362DE854}"/>
              </a:ext>
            </a:extLst>
          </p:cNvPr>
          <p:cNvSpPr>
            <a:spLocks noGrp="1"/>
          </p:cNvSpPr>
          <p:nvPr>
            <p:ph idx="1"/>
          </p:nvPr>
        </p:nvSpPr>
        <p:spPr>
          <a:xfrm>
            <a:off x="375781" y="2171699"/>
            <a:ext cx="11225669" cy="4005263"/>
          </a:xfrm>
        </p:spPr>
        <p:txBody>
          <a:bodyPr vert="horz" lIns="91440" tIns="45720" rIns="91440" bIns="45720" rtlCol="0" anchor="t">
            <a:normAutofit/>
          </a:bodyPr>
          <a:lstStyle/>
          <a:p>
            <a:pPr marL="2286000" indent="-2286000">
              <a:spcBef>
                <a:spcPts val="1800"/>
              </a:spcBef>
              <a:buNone/>
              <a:tabLst>
                <a:tab pos="1828800" algn="r"/>
                <a:tab pos="2286000" algn="l"/>
              </a:tabLst>
            </a:pPr>
            <a:r>
              <a:rPr lang="en-US" dirty="0">
                <a:latin typeface="Arial"/>
                <a:cs typeface="Arial"/>
              </a:rPr>
              <a:t>	</a:t>
            </a:r>
            <a:r>
              <a:rPr lang="en-US" b="1" dirty="0">
                <a:latin typeface="Arial"/>
                <a:cs typeface="Arial"/>
              </a:rPr>
              <a:t>Stored</a:t>
            </a:r>
            <a:r>
              <a:rPr lang="en-US" dirty="0">
                <a:latin typeface="Arial"/>
                <a:cs typeface="Arial"/>
              </a:rPr>
              <a:t>	</a:t>
            </a:r>
            <a:r>
              <a:rPr lang="en-US" sz="2400" dirty="0">
                <a:latin typeface="Arial"/>
                <a:cs typeface="Arial"/>
              </a:rPr>
              <a:t>In-house Hadoop™ or Cloud, structured query language (SQL) or another database, third-party stored, or not stored</a:t>
            </a:r>
            <a:endParaRPr lang="en-US" sz="2400" strike="sngStrike" dirty="0">
              <a:solidFill>
                <a:srgbClr val="FF0000"/>
              </a:solidFill>
              <a:latin typeface="Arial"/>
              <a:cs typeface="Arial"/>
            </a:endParaRPr>
          </a:p>
          <a:p>
            <a:pPr marL="2286000" indent="-2286000">
              <a:spcBef>
                <a:spcPts val="1800"/>
              </a:spcBef>
              <a:buNone/>
              <a:tabLst>
                <a:tab pos="1828800" algn="r"/>
                <a:tab pos="2286000" algn="l"/>
              </a:tabLst>
            </a:pPr>
            <a:r>
              <a:rPr lang="en-US" b="1" dirty="0"/>
              <a:t>	Filtered</a:t>
            </a:r>
            <a:r>
              <a:rPr lang="en-US" dirty="0"/>
              <a:t>	</a:t>
            </a:r>
            <a:r>
              <a:rPr lang="en-US" sz="2400" dirty="0"/>
              <a:t>Filtering</a:t>
            </a:r>
            <a:r>
              <a:rPr lang="en-US" sz="2400" dirty="0">
                <a:solidFill>
                  <a:srgbClr val="FF0000"/>
                </a:solidFill>
              </a:rPr>
              <a:t> </a:t>
            </a:r>
            <a:r>
              <a:rPr lang="en-US" sz="2400" dirty="0"/>
              <a:t>for crashes, by reliability score, by number of reports</a:t>
            </a:r>
          </a:p>
          <a:p>
            <a:pPr marL="2286000" indent="-2286000">
              <a:spcBef>
                <a:spcPts val="1800"/>
              </a:spcBef>
              <a:buNone/>
              <a:tabLst>
                <a:tab pos="1828800" algn="r"/>
                <a:tab pos="2286000" algn="l"/>
              </a:tabLst>
            </a:pPr>
            <a:r>
              <a:rPr lang="en-US" b="1" dirty="0"/>
              <a:t>	Validated</a:t>
            </a:r>
            <a:r>
              <a:rPr lang="en-US" dirty="0"/>
              <a:t>	</a:t>
            </a:r>
            <a:r>
              <a:rPr lang="en-US" sz="2400" dirty="0"/>
              <a:t>Mostly qualitative; some quantitative validation</a:t>
            </a:r>
          </a:p>
          <a:p>
            <a:pPr marL="2286000" indent="-2286000">
              <a:spcBef>
                <a:spcPts val="1800"/>
              </a:spcBef>
              <a:buNone/>
              <a:tabLst>
                <a:tab pos="1828800" algn="r"/>
                <a:tab pos="2286000" algn="l"/>
              </a:tabLst>
            </a:pPr>
            <a:r>
              <a:rPr lang="en-US" b="1" dirty="0"/>
              <a:t>Challenges</a:t>
            </a:r>
            <a:r>
              <a:rPr lang="en-US" dirty="0"/>
              <a:t>	</a:t>
            </a:r>
            <a:r>
              <a:rPr lang="en-US" sz="2400" dirty="0"/>
              <a:t>Duplicate reports, integration with advanced traffic management system (ATMS) and 511 platforms, real-time analytics, long-term storage, attribution</a:t>
            </a:r>
            <a:endParaRPr lang="en-US" dirty="0"/>
          </a:p>
        </p:txBody>
      </p:sp>
      <p:sp>
        <p:nvSpPr>
          <p:cNvPr id="5" name="Slide Number Placeholder 1">
            <a:extLst>
              <a:ext uri="{FF2B5EF4-FFF2-40B4-BE49-F238E27FC236}">
                <a16:creationId xmlns:a16="http://schemas.microsoft.com/office/drawing/2014/main" id="{0525A9F3-D69C-BB6A-FB00-0FFA37DEFE20}"/>
              </a:ext>
            </a:extLst>
          </p:cNvPr>
          <p:cNvSpPr>
            <a:spLocks noGrp="1"/>
          </p:cNvSpPr>
          <p:nvPr>
            <p:ph type="sldNum" sz="quarter" idx="12"/>
          </p:nvPr>
        </p:nvSpPr>
        <p:spPr>
          <a:xfrm>
            <a:off x="11766551" y="6557963"/>
            <a:ext cx="366260" cy="263918"/>
          </a:xfr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729399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39F33-04EA-4D70-8B2F-7D7FBF682019}"/>
              </a:ext>
            </a:extLst>
          </p:cNvPr>
          <p:cNvSpPr>
            <a:spLocks noGrp="1"/>
          </p:cNvSpPr>
          <p:nvPr>
            <p:ph type="title"/>
          </p:nvPr>
        </p:nvSpPr>
        <p:spPr/>
        <p:txBody>
          <a:bodyPr/>
          <a:lstStyle/>
          <a:p>
            <a:r>
              <a:rPr lang="en-US" dirty="0"/>
              <a:t>Trends in Data Management</a:t>
            </a:r>
          </a:p>
        </p:txBody>
      </p:sp>
      <p:sp>
        <p:nvSpPr>
          <p:cNvPr id="3" name="Content Placeholder 2">
            <a:extLst>
              <a:ext uri="{FF2B5EF4-FFF2-40B4-BE49-F238E27FC236}">
                <a16:creationId xmlns:a16="http://schemas.microsoft.com/office/drawing/2014/main" id="{402A2868-C6DE-4FC9-869B-36F19357C9F1}"/>
              </a:ext>
            </a:extLst>
          </p:cNvPr>
          <p:cNvSpPr>
            <a:spLocks noGrp="1"/>
          </p:cNvSpPr>
          <p:nvPr>
            <p:ph sz="half" idx="1"/>
          </p:nvPr>
        </p:nvSpPr>
        <p:spPr>
          <a:xfrm>
            <a:off x="838200" y="1838151"/>
            <a:ext cx="5753100" cy="4351338"/>
          </a:xfrm>
        </p:spPr>
        <p:txBody>
          <a:bodyPr/>
          <a:lstStyle/>
          <a:p>
            <a:pPr>
              <a:spcAft>
                <a:spcPts val="1200"/>
              </a:spcAft>
            </a:pPr>
            <a:r>
              <a:rPr lang="en-US" dirty="0"/>
              <a:t>Data aggregation and storage</a:t>
            </a:r>
          </a:p>
          <a:p>
            <a:pPr>
              <a:spcAft>
                <a:spcPts val="1200"/>
              </a:spcAft>
            </a:pPr>
            <a:r>
              <a:rPr lang="en-US" dirty="0"/>
              <a:t>Quality controls</a:t>
            </a:r>
          </a:p>
          <a:p>
            <a:pPr>
              <a:spcAft>
                <a:spcPts val="1200"/>
              </a:spcAft>
            </a:pPr>
            <a:r>
              <a:rPr lang="en-US" dirty="0"/>
              <a:t>Data reproducibility</a:t>
            </a:r>
          </a:p>
          <a:p>
            <a:pPr>
              <a:spcAft>
                <a:spcPts val="1200"/>
              </a:spcAft>
            </a:pPr>
            <a:r>
              <a:rPr lang="en-US" dirty="0"/>
              <a:t>Outsourcing</a:t>
            </a:r>
          </a:p>
          <a:p>
            <a:pPr>
              <a:spcAft>
                <a:spcPts val="1200"/>
              </a:spcAft>
            </a:pPr>
            <a:r>
              <a:rPr lang="en-US" dirty="0"/>
              <a:t>Customization</a:t>
            </a:r>
          </a:p>
          <a:p>
            <a:pPr>
              <a:spcAft>
                <a:spcPts val="1200"/>
              </a:spcAft>
            </a:pPr>
            <a:r>
              <a:rPr lang="en-US" dirty="0"/>
              <a:t>Third-party data and tools use</a:t>
            </a:r>
          </a:p>
        </p:txBody>
      </p:sp>
      <p:sp>
        <p:nvSpPr>
          <p:cNvPr id="4" name="TextBox 3">
            <a:extLst>
              <a:ext uri="{FF2B5EF4-FFF2-40B4-BE49-F238E27FC236}">
                <a16:creationId xmlns:a16="http://schemas.microsoft.com/office/drawing/2014/main" id="{03CD68D2-5A25-7F96-B7DA-0864AB0FE9A3}"/>
              </a:ext>
            </a:extLst>
          </p:cNvPr>
          <p:cNvSpPr txBox="1"/>
          <p:nvPr/>
        </p:nvSpPr>
        <p:spPr>
          <a:xfrm>
            <a:off x="9426089" y="5546971"/>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257175"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Pixabay.</a:t>
            </a:r>
          </a:p>
        </p:txBody>
      </p:sp>
      <p:sp>
        <p:nvSpPr>
          <p:cNvPr id="8" name="Slide Number Placeholder 1">
            <a:extLst>
              <a:ext uri="{FF2B5EF4-FFF2-40B4-BE49-F238E27FC236}">
                <a16:creationId xmlns:a16="http://schemas.microsoft.com/office/drawing/2014/main" id="{AC140E34-27C5-1101-6D59-3FD91DBE2F98}"/>
              </a:ext>
            </a:extLst>
          </p:cNvPr>
          <p:cNvSpPr>
            <a:spLocks noGrp="1"/>
          </p:cNvSpPr>
          <p:nvPr>
            <p:ph type="sldNum" sz="quarter" idx="12"/>
          </p:nvPr>
        </p:nvSpPr>
        <p:spPr>
          <a:xfrm>
            <a:off x="11766551" y="6557963"/>
            <a:ext cx="366260" cy="263918"/>
          </a:xfr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104" name="Picture 8" descr="Photo of a single lane roadway flanked on both sides by autumn colored leaves.">
            <a:extLst>
              <a:ext uri="{FF2B5EF4-FFF2-40B4-BE49-F238E27FC236}">
                <a16:creationId xmlns:a16="http://schemas.microsoft.com/office/drawing/2014/main" id="{C6BC4696-B1C6-6EAD-679E-9EF6F113D702}"/>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6836229" y="1838151"/>
            <a:ext cx="4930322" cy="3724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778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6224" y="1618931"/>
            <a:ext cx="7191375" cy="1042987"/>
          </a:xfrm>
        </p:spPr>
        <p:txBody>
          <a:bodyPr>
            <a:normAutofit fontScale="90000"/>
          </a:bodyPr>
          <a:lstStyle/>
          <a:p>
            <a:r>
              <a:rPr lang="en-US" dirty="0"/>
              <a:t>Data Management at KYTC ITS Team</a:t>
            </a:r>
          </a:p>
        </p:txBody>
      </p:sp>
      <p:sp>
        <p:nvSpPr>
          <p:cNvPr id="3" name="Text Placeholder 2"/>
          <p:cNvSpPr>
            <a:spLocks noGrp="1"/>
          </p:cNvSpPr>
          <p:nvPr>
            <p:ph type="body" idx="1"/>
          </p:nvPr>
        </p:nvSpPr>
        <p:spPr>
          <a:xfrm>
            <a:off x="4092575" y="2324101"/>
            <a:ext cx="7185025" cy="2043432"/>
          </a:xfrm>
        </p:spPr>
        <p:txBody>
          <a:bodyPr>
            <a:normAutofit/>
          </a:bodyPr>
          <a:lstStyle/>
          <a:p>
            <a:r>
              <a:rPr lang="en-US" dirty="0"/>
              <a:t>Presentation by Chris Lambert</a:t>
            </a:r>
          </a:p>
          <a:p>
            <a:endParaRPr lang="en-US" dirty="0"/>
          </a:p>
          <a:p>
            <a:r>
              <a:rPr lang="en-US" dirty="0"/>
              <a:t>Webinar | June 20, 2023</a:t>
            </a:r>
          </a:p>
        </p:txBody>
      </p:sp>
    </p:spTree>
    <p:extLst>
      <p:ext uri="{BB962C8B-B14F-4D97-AF65-F5344CB8AC3E}">
        <p14:creationId xmlns:p14="http://schemas.microsoft.com/office/powerpoint/2010/main" val="151155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639820" y="1390046"/>
            <a:ext cx="8552180" cy="1890823"/>
          </a:xfrm>
        </p:spPr>
        <p:txBody>
          <a:bodyPr>
            <a:noAutofit/>
          </a:bodyPr>
          <a:lstStyle/>
          <a:p>
            <a:pPr>
              <a:lnSpc>
                <a:spcPct val="100000"/>
              </a:lnSpc>
            </a:pPr>
            <a:r>
              <a:rPr kumimoji="0" lang="en-US" sz="4000" b="1" i="1" u="none" strike="noStrike" kern="1200" cap="none" spc="0" normalizeH="0" baseline="0" noProof="0" dirty="0">
                <a:ln>
                  <a:noFill/>
                </a:ln>
                <a:solidFill>
                  <a:schemeClr val="accent4"/>
                </a:solidFill>
                <a:effectLst/>
                <a:uLnTx/>
                <a:uFillTx/>
                <a:latin typeface="Century Gothic"/>
                <a:ea typeface="+mj-ea"/>
                <a:cs typeface="Arial"/>
              </a:rPr>
              <a:t>Data Sources and Management</a:t>
            </a:r>
            <a:br>
              <a:rPr kumimoji="0" lang="en-US" sz="4000" b="1" i="1" u="none" strike="noStrike" kern="1200" cap="none" spc="0" normalizeH="0" baseline="0" noProof="0" dirty="0">
                <a:ln>
                  <a:noFill/>
                </a:ln>
                <a:solidFill>
                  <a:schemeClr val="accent4"/>
                </a:solidFill>
                <a:effectLst/>
                <a:uLnTx/>
                <a:uFillTx/>
                <a:latin typeface="Century Gothic"/>
                <a:ea typeface="+mj-ea"/>
                <a:cs typeface="Arial"/>
              </a:rPr>
            </a:br>
            <a:r>
              <a:rPr kumimoji="0" lang="en-US" sz="2800" b="1" i="1" u="none" strike="noStrike" kern="1200" cap="none" spc="0" normalizeH="0" baseline="0" noProof="0" dirty="0">
                <a:ln>
                  <a:noFill/>
                </a:ln>
                <a:effectLst/>
                <a:uLnTx/>
                <a:uFillTx/>
                <a:latin typeface="Century Gothic"/>
                <a:ea typeface="+mj-ea"/>
                <a:cs typeface="Arial"/>
              </a:rPr>
              <a:t>Part 2 of 5 in the Crowdsourcing for Operations Course via Webinar</a:t>
            </a:r>
            <a:endParaRPr lang="en-US" sz="3200" i="1" dirty="0">
              <a:solidFill>
                <a:schemeClr val="accent4"/>
              </a:solidFill>
              <a:latin typeface="Century Gothic"/>
              <a:cs typeface="Arial"/>
            </a:endParaRPr>
          </a:p>
        </p:txBody>
      </p:sp>
      <p:sp>
        <p:nvSpPr>
          <p:cNvPr id="3" name="Subtitle 2">
            <a:extLst>
              <a:ext uri="{FF2B5EF4-FFF2-40B4-BE49-F238E27FC236}">
                <a16:creationId xmlns:a16="http://schemas.microsoft.com/office/drawing/2014/main" id="{D31B2897-0F4C-4E36-A325-9195BB39A714}"/>
              </a:ext>
            </a:extLst>
          </p:cNvPr>
          <p:cNvSpPr>
            <a:spLocks noGrp="1"/>
          </p:cNvSpPr>
          <p:nvPr>
            <p:ph type="subTitle" idx="1"/>
          </p:nvPr>
        </p:nvSpPr>
        <p:spPr>
          <a:xfrm>
            <a:off x="3639820" y="3847862"/>
            <a:ext cx="7414884" cy="778267"/>
          </a:xfrm>
        </p:spPr>
        <p:txBody>
          <a:bodyPr vert="horz" lIns="91440" tIns="45720" rIns="91440" bIns="45720" rtlCol="0" anchor="t">
            <a:normAutofit/>
          </a:bodyPr>
          <a:lstStyle/>
          <a:p>
            <a:r>
              <a:rPr lang="en-US" sz="2800" b="1" i="1" dirty="0">
                <a:latin typeface="Century Gothic"/>
                <a:cs typeface="+mn-cs"/>
              </a:rPr>
              <a:t>June 20, 2023</a:t>
            </a:r>
          </a:p>
        </p:txBody>
      </p:sp>
      <p:sp>
        <p:nvSpPr>
          <p:cNvPr id="7" name="TextBox 6">
            <a:extLst>
              <a:ext uri="{FF2B5EF4-FFF2-40B4-BE49-F238E27FC236}">
                <a16:creationId xmlns:a16="http://schemas.microsoft.com/office/drawing/2014/main" id="{F56C5DB1-7BBF-2AB7-8AE8-AB5D409D13D5}"/>
              </a:ext>
            </a:extLst>
          </p:cNvPr>
          <p:cNvSpPr txBox="1"/>
          <p:nvPr/>
        </p:nvSpPr>
        <p:spPr>
          <a:xfrm>
            <a:off x="3639820" y="276510"/>
            <a:ext cx="8056880" cy="707886"/>
          </a:xfrm>
          <a:prstGeom prst="rect">
            <a:avLst/>
          </a:prstGeom>
          <a:noFill/>
        </p:spPr>
        <p:txBody>
          <a:bodyPr wrap="square">
            <a:spAutoFit/>
          </a:bodyPr>
          <a:lstStyle/>
          <a:p>
            <a:r>
              <a:rPr lang="en-US" sz="2000" dirty="0">
                <a:solidFill>
                  <a:schemeClr val="bg1"/>
                </a:solidFill>
                <a:latin typeface="Century Gothic"/>
              </a:rPr>
              <a:t>Intelligent Transportation Systems Joint Program Office (ITS JPO) Professional Capacity Building (PCB) Program Presents</a:t>
            </a:r>
            <a:endParaRPr lang="en-US" sz="2000" dirty="0">
              <a:solidFill>
                <a:schemeClr val="bg1"/>
              </a:solidFill>
            </a:endParaRPr>
          </a:p>
        </p:txBody>
      </p:sp>
      <p:sp>
        <p:nvSpPr>
          <p:cNvPr id="8" name="TextBox 7">
            <a:extLst>
              <a:ext uri="{FF2B5EF4-FFF2-40B4-BE49-F238E27FC236}">
                <a16:creationId xmlns:a16="http://schemas.microsoft.com/office/drawing/2014/main" id="{58758B34-639D-81C7-3450-BEB8D6509371}"/>
              </a:ext>
            </a:extLst>
          </p:cNvPr>
          <p:cNvSpPr txBox="1"/>
          <p:nvPr/>
        </p:nvSpPr>
        <p:spPr>
          <a:xfrm>
            <a:off x="3639819" y="4468065"/>
            <a:ext cx="8394525" cy="1015663"/>
          </a:xfrm>
          <a:prstGeom prst="rect">
            <a:avLst/>
          </a:prstGeom>
          <a:noFill/>
        </p:spPr>
        <p:txBody>
          <a:bodyPr wrap="square">
            <a:spAutoFit/>
          </a:bodyPr>
          <a:lstStyle/>
          <a:p>
            <a:r>
              <a:rPr lang="en-US" sz="2000" dirty="0">
                <a:solidFill>
                  <a:schemeClr val="bg1"/>
                </a:solidFill>
                <a:latin typeface="Century Gothic"/>
              </a:rPr>
              <a:t>Course developed by the Federal Highway Administration (FHWA) Every Day Counts (EDC) Crowdsourcing for Operations Innovation, and delivered by the FHWA Office of Operations</a:t>
            </a:r>
            <a:endParaRPr lang="en-US" sz="2000" dirty="0">
              <a:solidFill>
                <a:schemeClr val="bg1"/>
              </a:solidFill>
            </a:endParaRPr>
          </a:p>
        </p:txBody>
      </p:sp>
    </p:spTree>
    <p:extLst>
      <p:ext uri="{BB962C8B-B14F-4D97-AF65-F5344CB8AC3E}">
        <p14:creationId xmlns:p14="http://schemas.microsoft.com/office/powerpoint/2010/main" val="1469644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400" b="1" dirty="0"/>
              <a:t>Vision</a:t>
            </a:r>
          </a:p>
          <a:p>
            <a:pPr>
              <a:lnSpc>
                <a:spcPct val="110000"/>
              </a:lnSpc>
            </a:pPr>
            <a:r>
              <a:rPr lang="en-US" sz="2400" dirty="0"/>
              <a:t>Striving to be national leaders in transportation who provide transportation infrastructure and services for the 21st century that deliver new economic opportunities for all Kentuckians.</a:t>
            </a:r>
          </a:p>
          <a:p>
            <a:endParaRPr lang="en-US" sz="700" dirty="0"/>
          </a:p>
          <a:p>
            <a:r>
              <a:rPr lang="en-US" sz="2400" b="1" dirty="0"/>
              <a:t>Mission</a:t>
            </a:r>
          </a:p>
          <a:p>
            <a:pPr>
              <a:lnSpc>
                <a:spcPct val="110000"/>
              </a:lnSpc>
            </a:pPr>
            <a:r>
              <a:rPr lang="en-US" sz="2400" dirty="0"/>
              <a:t>To provide a safe, efficient, environmentally sound and fiscally responsible transportation system that delivers economic opportunity and enhances the quality of life in Kentucky.</a:t>
            </a:r>
          </a:p>
        </p:txBody>
      </p:sp>
    </p:spTree>
    <p:extLst>
      <p:ext uri="{BB962C8B-B14F-4D97-AF65-F5344CB8AC3E}">
        <p14:creationId xmlns:p14="http://schemas.microsoft.com/office/powerpoint/2010/main" val="4240271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General Purpose</a:t>
            </a:r>
          </a:p>
        </p:txBody>
      </p:sp>
      <p:graphicFrame>
        <p:nvGraphicFramePr>
          <p:cNvPr id="7" name="Content Placeholder 6">
            <a:extLst>
              <a:ext uri="{FF2B5EF4-FFF2-40B4-BE49-F238E27FC236}">
                <a16:creationId xmlns:a16="http://schemas.microsoft.com/office/drawing/2014/main" id="{51E79BF7-5A36-FE58-B2D4-76666996F3A8}"/>
              </a:ext>
            </a:extLst>
          </p:cNvPr>
          <p:cNvGraphicFramePr>
            <a:graphicFrameLocks noGrp="1"/>
          </p:cNvGraphicFramePr>
          <p:nvPr>
            <p:ph idx="1"/>
          </p:nvPr>
        </p:nvGraphicFramePr>
        <p:xfrm>
          <a:off x="2300069" y="1440741"/>
          <a:ext cx="7591862" cy="5186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6658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Sources</a:t>
            </a:r>
          </a:p>
        </p:txBody>
      </p:sp>
      <p:sp>
        <p:nvSpPr>
          <p:cNvPr id="4" name="Content Placeholder 2">
            <a:extLst>
              <a:ext uri="{FF2B5EF4-FFF2-40B4-BE49-F238E27FC236}">
                <a16:creationId xmlns:a16="http://schemas.microsoft.com/office/drawing/2014/main" id="{3C256402-D65B-47BE-CA92-7F80370F6952}"/>
              </a:ext>
            </a:extLst>
          </p:cNvPr>
          <p:cNvSpPr>
            <a:spLocks noGrp="1"/>
          </p:cNvSpPr>
          <p:nvPr>
            <p:ph sz="half" idx="1"/>
          </p:nvPr>
        </p:nvSpPr>
        <p:spPr>
          <a:xfrm>
            <a:off x="545284" y="1671440"/>
            <a:ext cx="5474516" cy="5186561"/>
          </a:xfrm>
        </p:spPr>
        <p:txBody>
          <a:bodyPr>
            <a:normAutofit fontScale="92500" lnSpcReduction="10000"/>
          </a:bodyPr>
          <a:lstStyle/>
          <a:p>
            <a:r>
              <a:rPr lang="en-US" sz="2800" b="1" dirty="0"/>
              <a:t>HERE Traffic Speeds</a:t>
            </a:r>
          </a:p>
          <a:p>
            <a:r>
              <a:rPr lang="en-US" sz="2800" b="1" dirty="0"/>
              <a:t>HERE Incidents</a:t>
            </a:r>
          </a:p>
          <a:p>
            <a:r>
              <a:rPr lang="en-US" sz="2800" b="1" dirty="0"/>
              <a:t>Waze Jams</a:t>
            </a:r>
          </a:p>
          <a:p>
            <a:r>
              <a:rPr lang="en-US" sz="2800" b="1" dirty="0"/>
              <a:t>Waze Traffic Viewer</a:t>
            </a:r>
            <a:endParaRPr lang="en-US" sz="2400" b="1" i="1" dirty="0"/>
          </a:p>
          <a:p>
            <a:r>
              <a:rPr lang="en-US" sz="2800" b="1" dirty="0"/>
              <a:t>Waze Incidents</a:t>
            </a:r>
          </a:p>
          <a:p>
            <a:r>
              <a:rPr lang="en-US" sz="2800" b="1" dirty="0" err="1"/>
              <a:t>iCone</a:t>
            </a:r>
            <a:r>
              <a:rPr lang="en-US" sz="2800" b="1" dirty="0"/>
              <a:t> Traffic Speeds</a:t>
            </a:r>
            <a:endParaRPr lang="en-US" sz="2400" b="1" i="1" dirty="0"/>
          </a:p>
          <a:p>
            <a:r>
              <a:rPr lang="en-US" sz="2800" b="1" dirty="0"/>
              <a:t>Twitter</a:t>
            </a:r>
          </a:p>
          <a:p>
            <a:r>
              <a:rPr lang="en-US" sz="2800" dirty="0" err="1"/>
              <a:t>KYMesonet</a:t>
            </a:r>
            <a:endParaRPr lang="en-US" sz="2800" dirty="0"/>
          </a:p>
          <a:p>
            <a:r>
              <a:rPr lang="en-US" sz="2800" b="1" dirty="0" err="1"/>
              <a:t>CoCoRahs</a:t>
            </a:r>
            <a:endParaRPr lang="en-US" sz="2800" b="1" dirty="0"/>
          </a:p>
          <a:p>
            <a:r>
              <a:rPr lang="en-US" sz="2800" dirty="0"/>
              <a:t>NWS Doppler Radar</a:t>
            </a:r>
          </a:p>
          <a:p>
            <a:r>
              <a:rPr lang="en-US" sz="2800" dirty="0"/>
              <a:t>NWS Forecasts</a:t>
            </a:r>
          </a:p>
          <a:p>
            <a:endParaRPr lang="en-US" dirty="0"/>
          </a:p>
        </p:txBody>
      </p:sp>
      <p:sp>
        <p:nvSpPr>
          <p:cNvPr id="5" name="Content Placeholder 3">
            <a:extLst>
              <a:ext uri="{FF2B5EF4-FFF2-40B4-BE49-F238E27FC236}">
                <a16:creationId xmlns:a16="http://schemas.microsoft.com/office/drawing/2014/main" id="{CB800445-AE40-4524-8AD7-D9928A3C7270}"/>
              </a:ext>
            </a:extLst>
          </p:cNvPr>
          <p:cNvSpPr txBox="1">
            <a:spLocks/>
          </p:cNvSpPr>
          <p:nvPr/>
        </p:nvSpPr>
        <p:spPr>
          <a:xfrm>
            <a:off x="6172200" y="1671439"/>
            <a:ext cx="5474516" cy="51865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Statewide TMC Reports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Metro TMC Reports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Snowplows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Roadway Weather Stations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County SNIC Activity Reports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Dynamic Message Signs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Truck Parking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Permitted Work Zones</a:t>
            </a:r>
            <a:endParaRPr kumimoji="0" lang="en-US" sz="2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AASHTOWare</a:t>
            </a: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SiteManager</a:t>
            </a: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20185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Raw Data</a:t>
            </a:r>
          </a:p>
        </p:txBody>
      </p:sp>
      <p:sp>
        <p:nvSpPr>
          <p:cNvPr id="5" name="Content Placeholder 3">
            <a:extLst>
              <a:ext uri="{FF2B5EF4-FFF2-40B4-BE49-F238E27FC236}">
                <a16:creationId xmlns:a16="http://schemas.microsoft.com/office/drawing/2014/main" id="{CB800445-AE40-4524-8AD7-D9928A3C7270}"/>
              </a:ext>
            </a:extLst>
          </p:cNvPr>
          <p:cNvSpPr txBox="1">
            <a:spLocks/>
          </p:cNvSpPr>
          <p:nvPr/>
        </p:nvSpPr>
        <p:spPr>
          <a:xfrm>
            <a:off x="6172200" y="1440740"/>
            <a:ext cx="5474516" cy="51865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ontent Placeholder 2">
            <a:extLst>
              <a:ext uri="{FF2B5EF4-FFF2-40B4-BE49-F238E27FC236}">
                <a16:creationId xmlns:a16="http://schemas.microsoft.com/office/drawing/2014/main" id="{94D333BA-0E7E-95B8-C859-1CDDB268B910}"/>
              </a:ext>
            </a:extLst>
          </p:cNvPr>
          <p:cNvSpPr>
            <a:spLocks noGrp="1"/>
          </p:cNvSpPr>
          <p:nvPr>
            <p:ph sz="half" idx="1"/>
          </p:nvPr>
        </p:nvSpPr>
        <p:spPr>
          <a:xfrm>
            <a:off x="384845" y="1897940"/>
            <a:ext cx="11261871" cy="4607134"/>
          </a:xfrm>
        </p:spPr>
        <p:txBody>
          <a:bodyPr>
            <a:normAutofit/>
          </a:bodyPr>
          <a:lstStyle/>
          <a:p>
            <a:r>
              <a:rPr lang="en-US" b="1" dirty="0"/>
              <a:t>Stored as Native File Format: </a:t>
            </a:r>
            <a:r>
              <a:rPr lang="en-US" dirty="0"/>
              <a:t>JSON, XML, CSV, DBF, etc.</a:t>
            </a:r>
            <a:br>
              <a:rPr lang="en-US" sz="1800" dirty="0"/>
            </a:br>
            <a:endParaRPr lang="en-US" sz="1800" dirty="0"/>
          </a:p>
          <a:p>
            <a:r>
              <a:rPr lang="en-US" b="1" dirty="0"/>
              <a:t>Raw Data Folder Structure:</a:t>
            </a:r>
          </a:p>
          <a:p>
            <a:pPr marL="914400" lvl="1" indent="-457200">
              <a:buFont typeface="Wingdings" panose="05000000000000000000" pitchFamily="2" charset="2"/>
              <a:buChar char="§"/>
            </a:pPr>
            <a:r>
              <a:rPr lang="en-US" dirty="0"/>
              <a:t>Type of Data</a:t>
            </a:r>
          </a:p>
          <a:p>
            <a:pPr marL="914400" lvl="1" indent="-457200">
              <a:buFont typeface="Wingdings" panose="05000000000000000000" pitchFamily="2" charset="2"/>
              <a:buChar char="§"/>
            </a:pPr>
            <a:r>
              <a:rPr lang="en-US" dirty="0"/>
              <a:t>Provider</a:t>
            </a:r>
          </a:p>
          <a:p>
            <a:pPr marL="914400" lvl="1" indent="-457200">
              <a:buFont typeface="Wingdings" panose="05000000000000000000" pitchFamily="2" charset="2"/>
              <a:buChar char="§"/>
            </a:pPr>
            <a:r>
              <a:rPr lang="en-US" dirty="0"/>
              <a:t>Version of API</a:t>
            </a:r>
          </a:p>
          <a:p>
            <a:pPr marL="914400" lvl="1" indent="-457200">
              <a:buFont typeface="Wingdings" panose="05000000000000000000" pitchFamily="2" charset="2"/>
              <a:buChar char="§"/>
            </a:pPr>
            <a:r>
              <a:rPr lang="en-US" dirty="0"/>
              <a:t>Year</a:t>
            </a:r>
          </a:p>
          <a:p>
            <a:pPr marL="914400" lvl="1" indent="-457200">
              <a:buFont typeface="Wingdings" panose="05000000000000000000" pitchFamily="2" charset="2"/>
              <a:buChar char="§"/>
            </a:pPr>
            <a:r>
              <a:rPr lang="en-US" dirty="0"/>
              <a:t>Month</a:t>
            </a:r>
          </a:p>
          <a:p>
            <a:pPr marL="914400" lvl="1" indent="-457200">
              <a:buFont typeface="Wingdings" panose="05000000000000000000" pitchFamily="2" charset="2"/>
              <a:buChar char="§"/>
            </a:pPr>
            <a:r>
              <a:rPr lang="en-US" dirty="0"/>
              <a:t>Day</a:t>
            </a:r>
          </a:p>
        </p:txBody>
      </p:sp>
      <p:pic>
        <p:nvPicPr>
          <p:cNvPr id="4" name="Picture 3">
            <a:extLst>
              <a:ext uri="{FF2B5EF4-FFF2-40B4-BE49-F238E27FC236}">
                <a16:creationId xmlns:a16="http://schemas.microsoft.com/office/drawing/2014/main" id="{9D623803-02A2-3664-EED9-367F147F9F38}"/>
              </a:ext>
            </a:extLst>
          </p:cNvPr>
          <p:cNvPicPr>
            <a:picLocks noChangeAspect="1"/>
          </p:cNvPicPr>
          <p:nvPr/>
        </p:nvPicPr>
        <p:blipFill>
          <a:blip r:embed="rId3"/>
          <a:stretch>
            <a:fillRect/>
          </a:stretch>
        </p:blipFill>
        <p:spPr>
          <a:xfrm>
            <a:off x="3956156" y="3426506"/>
            <a:ext cx="7690560" cy="2451469"/>
          </a:xfrm>
          <a:prstGeom prst="rect">
            <a:avLst/>
          </a:prstGeom>
          <a:ln>
            <a:solidFill>
              <a:srgbClr val="003764"/>
            </a:solidFill>
          </a:ln>
        </p:spPr>
      </p:pic>
      <p:sp>
        <p:nvSpPr>
          <p:cNvPr id="6" name="TextBox 5">
            <a:extLst>
              <a:ext uri="{FF2B5EF4-FFF2-40B4-BE49-F238E27FC236}">
                <a16:creationId xmlns:a16="http://schemas.microsoft.com/office/drawing/2014/main" id="{FA6CD12D-7090-ECDD-407B-595768CED5C2}"/>
              </a:ext>
            </a:extLst>
          </p:cNvPr>
          <p:cNvSpPr txBox="1"/>
          <p:nvPr/>
        </p:nvSpPr>
        <p:spPr>
          <a:xfrm>
            <a:off x="5388289" y="2600638"/>
            <a:ext cx="657511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3764"/>
                </a:solidFill>
                <a:effectLst/>
                <a:uLnTx/>
                <a:uFillTx/>
                <a:latin typeface="Calibri"/>
                <a:ea typeface="+mn-ea"/>
                <a:cs typeface="+mn-cs"/>
              </a:rPr>
              <a:t>../type/provider/version/year/month/day</a:t>
            </a:r>
          </a:p>
        </p:txBody>
      </p:sp>
    </p:spTree>
    <p:extLst>
      <p:ext uri="{BB962C8B-B14F-4D97-AF65-F5344CB8AC3E}">
        <p14:creationId xmlns:p14="http://schemas.microsoft.com/office/powerpoint/2010/main" val="3914237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Processed Data</a:t>
            </a:r>
          </a:p>
        </p:txBody>
      </p:sp>
      <p:graphicFrame>
        <p:nvGraphicFramePr>
          <p:cNvPr id="8" name="Diagram 7">
            <a:extLst>
              <a:ext uri="{FF2B5EF4-FFF2-40B4-BE49-F238E27FC236}">
                <a16:creationId xmlns:a16="http://schemas.microsoft.com/office/drawing/2014/main" id="{FAFD7C3E-03CF-4259-E313-0A49FB39B9EF}"/>
              </a:ext>
            </a:extLst>
          </p:cNvPr>
          <p:cNvGraphicFramePr/>
          <p:nvPr>
            <p:extLst>
              <p:ext uri="{D42A27DB-BD31-4B8C-83A1-F6EECF244321}">
                <p14:modId xmlns:p14="http://schemas.microsoft.com/office/powerpoint/2010/main" val="706051798"/>
              </p:ext>
            </p:extLst>
          </p:nvPr>
        </p:nvGraphicFramePr>
        <p:xfrm>
          <a:off x="0" y="1438146"/>
          <a:ext cx="12192000" cy="4061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4CA72785-2C65-224C-8683-8B4166ED6C5E}"/>
              </a:ext>
            </a:extLst>
          </p:cNvPr>
          <p:cNvCxnSpPr>
            <a:cxnSpLocks/>
          </p:cNvCxnSpPr>
          <p:nvPr/>
        </p:nvCxnSpPr>
        <p:spPr>
          <a:xfrm>
            <a:off x="-2796" y="5503742"/>
            <a:ext cx="12192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2A17ECB8-218C-8E64-97BE-956211895620}"/>
              </a:ext>
            </a:extLst>
          </p:cNvPr>
          <p:cNvGraphicFramePr/>
          <p:nvPr/>
        </p:nvGraphicFramePr>
        <p:xfrm>
          <a:off x="-2796" y="5596045"/>
          <a:ext cx="12192000" cy="5133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a:extLst>
              <a:ext uri="{FF2B5EF4-FFF2-40B4-BE49-F238E27FC236}">
                <a16:creationId xmlns:a16="http://schemas.microsoft.com/office/drawing/2014/main" id="{24242A6B-6930-ED49-0DEA-06CC77EE3C16}"/>
              </a:ext>
            </a:extLst>
          </p:cNvPr>
          <p:cNvGraphicFramePr/>
          <p:nvPr/>
        </p:nvGraphicFramePr>
        <p:xfrm>
          <a:off x="0" y="6109433"/>
          <a:ext cx="12192000" cy="5133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765822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04850" y="1946067"/>
            <a:ext cx="4489450" cy="4353133"/>
          </a:xfrm>
        </p:spPr>
        <p:txBody>
          <a:bodyPr>
            <a:normAutofit/>
          </a:bodyPr>
          <a:lstStyle/>
          <a:p>
            <a:pPr marL="0" indent="0">
              <a:buNone/>
            </a:pPr>
            <a:r>
              <a:rPr lang="en-US" b="1" u="sng" dirty="0"/>
              <a:t>Advantage</a:t>
            </a:r>
            <a:r>
              <a:rPr lang="en-US" b="1" dirty="0"/>
              <a:t>:</a:t>
            </a:r>
          </a:p>
          <a:p>
            <a:r>
              <a:rPr lang="en-US" dirty="0"/>
              <a:t>Free compute*</a:t>
            </a:r>
          </a:p>
          <a:p>
            <a:r>
              <a:rPr lang="en-US" dirty="0"/>
              <a:t>Fixed cost</a:t>
            </a:r>
          </a:p>
          <a:p>
            <a:r>
              <a:rPr lang="en-US" dirty="0"/>
              <a:t>Works with traditional procurement processes</a:t>
            </a:r>
          </a:p>
        </p:txBody>
      </p:sp>
      <p:sp>
        <p:nvSpPr>
          <p:cNvPr id="3" name="Title 2"/>
          <p:cNvSpPr>
            <a:spLocks noGrp="1"/>
          </p:cNvSpPr>
          <p:nvPr>
            <p:ph type="title"/>
          </p:nvPr>
        </p:nvSpPr>
        <p:spPr/>
        <p:txBody>
          <a:bodyPr/>
          <a:lstStyle/>
          <a:p>
            <a:r>
              <a:rPr lang="en-US" dirty="0"/>
              <a:t>On-Premise Architecture</a:t>
            </a:r>
          </a:p>
        </p:txBody>
      </p:sp>
      <p:sp>
        <p:nvSpPr>
          <p:cNvPr id="4" name="Content Placeholder 1">
            <a:extLst>
              <a:ext uri="{FF2B5EF4-FFF2-40B4-BE49-F238E27FC236}">
                <a16:creationId xmlns:a16="http://schemas.microsoft.com/office/drawing/2014/main" id="{37E36BDB-1770-B407-4958-DC463EE3408F}"/>
              </a:ext>
            </a:extLst>
          </p:cNvPr>
          <p:cNvSpPr txBox="1">
            <a:spLocks/>
          </p:cNvSpPr>
          <p:nvPr/>
        </p:nvSpPr>
        <p:spPr>
          <a:xfrm>
            <a:off x="6096000" y="1946067"/>
            <a:ext cx="5502275" cy="43531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Disadvantages</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upfront cost of servers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Replacement of servers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Maintenance of server OS,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More technical for end-users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Limited visualization tools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Limited sharing behind firewall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Difficulty scaling</a:t>
            </a:r>
          </a:p>
        </p:txBody>
      </p:sp>
    </p:spTree>
    <p:extLst>
      <p:ext uri="{BB962C8B-B14F-4D97-AF65-F5344CB8AC3E}">
        <p14:creationId xmlns:p14="http://schemas.microsoft.com/office/powerpoint/2010/main" val="2619969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04850" y="1946067"/>
            <a:ext cx="4781550" cy="4353133"/>
          </a:xfrm>
        </p:spPr>
        <p:txBody>
          <a:bodyPr>
            <a:normAutofit/>
          </a:bodyPr>
          <a:lstStyle/>
          <a:p>
            <a:pPr marL="0" indent="0">
              <a:buNone/>
            </a:pPr>
            <a:r>
              <a:rPr lang="en-US" b="1" u="sng" dirty="0"/>
              <a:t>Advantage</a:t>
            </a:r>
            <a:r>
              <a:rPr lang="en-US" b="1" dirty="0"/>
              <a:t>:</a:t>
            </a:r>
          </a:p>
          <a:p>
            <a:r>
              <a:rPr lang="en-US" dirty="0"/>
              <a:t>Inexpensive storage</a:t>
            </a:r>
          </a:p>
          <a:p>
            <a:r>
              <a:rPr lang="en-US" dirty="0"/>
              <a:t>More scalable</a:t>
            </a:r>
          </a:p>
          <a:p>
            <a:r>
              <a:rPr lang="en-US" dirty="0"/>
              <a:t>No maintenance</a:t>
            </a:r>
          </a:p>
          <a:p>
            <a:r>
              <a:rPr lang="en-US" dirty="0"/>
              <a:t>More end-user friendly</a:t>
            </a:r>
          </a:p>
          <a:p>
            <a:r>
              <a:rPr lang="en-US" dirty="0"/>
              <a:t>More visualization options</a:t>
            </a:r>
          </a:p>
          <a:p>
            <a:r>
              <a:rPr lang="en-US" dirty="0"/>
              <a:t>More flexibility for sharing</a:t>
            </a:r>
          </a:p>
        </p:txBody>
      </p:sp>
      <p:sp>
        <p:nvSpPr>
          <p:cNvPr id="3" name="Title 2"/>
          <p:cNvSpPr>
            <a:spLocks noGrp="1"/>
          </p:cNvSpPr>
          <p:nvPr>
            <p:ph type="title"/>
          </p:nvPr>
        </p:nvSpPr>
        <p:spPr/>
        <p:txBody>
          <a:bodyPr/>
          <a:lstStyle/>
          <a:p>
            <a:r>
              <a:rPr lang="en-US" dirty="0"/>
              <a:t>Cloud Architecture</a:t>
            </a:r>
          </a:p>
        </p:txBody>
      </p:sp>
      <p:sp>
        <p:nvSpPr>
          <p:cNvPr id="4" name="Content Placeholder 1">
            <a:extLst>
              <a:ext uri="{FF2B5EF4-FFF2-40B4-BE49-F238E27FC236}">
                <a16:creationId xmlns:a16="http://schemas.microsoft.com/office/drawing/2014/main" id="{37E36BDB-1770-B407-4958-DC463EE3408F}"/>
              </a:ext>
            </a:extLst>
          </p:cNvPr>
          <p:cNvSpPr txBox="1">
            <a:spLocks/>
          </p:cNvSpPr>
          <p:nvPr/>
        </p:nvSpPr>
        <p:spPr>
          <a:xfrm>
            <a:off x="6096000" y="1946067"/>
            <a:ext cx="5502275" cy="43531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Disadvantages</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Expensive compute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Variability in cost, required different procurement process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Keep an eye on changes in service provider terms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29721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24278" y="1758241"/>
            <a:ext cx="9945510" cy="5212722"/>
          </a:xfrm>
        </p:spPr>
        <p:txBody>
          <a:bodyPr>
            <a:normAutofit/>
          </a:bodyPr>
          <a:lstStyle/>
          <a:p>
            <a:r>
              <a:rPr lang="en-US" dirty="0"/>
              <a:t>KYTC ITS, Real-Time Data: ~$20k/month</a:t>
            </a:r>
          </a:p>
          <a:p>
            <a:pPr lvl="1"/>
            <a:r>
              <a:rPr lang="en-US" dirty="0"/>
              <a:t>110TB of Raw and Processed Data</a:t>
            </a:r>
          </a:p>
          <a:p>
            <a:pPr lvl="1"/>
            <a:r>
              <a:rPr lang="en-US" dirty="0"/>
              <a:t>Storage (data lake, cold storage) = 6%</a:t>
            </a:r>
          </a:p>
          <a:p>
            <a:pPr lvl="1"/>
            <a:r>
              <a:rPr lang="en-US" dirty="0"/>
              <a:t>Pub/Sub (messaging middleware) = 40%</a:t>
            </a:r>
          </a:p>
          <a:p>
            <a:pPr lvl="1"/>
            <a:r>
              <a:rPr lang="en-US" dirty="0"/>
              <a:t>SQL (storage + usage) = 48%</a:t>
            </a:r>
          </a:p>
          <a:p>
            <a:pPr marL="457200" lvl="1" indent="0">
              <a:buNone/>
            </a:pPr>
            <a:endParaRPr lang="en-US" dirty="0"/>
          </a:p>
          <a:p>
            <a:r>
              <a:rPr lang="en-US" dirty="0"/>
              <a:t>KYTC Photolog / LiDAR: ~$46k/month</a:t>
            </a:r>
          </a:p>
          <a:p>
            <a:pPr lvl="1"/>
            <a:r>
              <a:rPr lang="en-US" dirty="0"/>
              <a:t>100TB NetApp, Hot Storage = 41%</a:t>
            </a:r>
          </a:p>
          <a:p>
            <a:pPr lvl="1"/>
            <a:r>
              <a:rPr lang="en-US" dirty="0"/>
              <a:t>300TB Cloud Storage = 40%</a:t>
            </a:r>
          </a:p>
          <a:p>
            <a:pPr lvl="1"/>
            <a:r>
              <a:rPr lang="en-US" dirty="0"/>
              <a:t>Windows VMs = 14%</a:t>
            </a:r>
          </a:p>
          <a:p>
            <a:pPr lvl="1"/>
            <a:r>
              <a:rPr lang="en-US" dirty="0"/>
              <a:t>SQL = 1%</a:t>
            </a:r>
          </a:p>
          <a:p>
            <a:pPr lvl="1"/>
            <a:endParaRPr lang="en-US" dirty="0"/>
          </a:p>
        </p:txBody>
      </p:sp>
      <p:sp>
        <p:nvSpPr>
          <p:cNvPr id="3" name="Title 2"/>
          <p:cNvSpPr>
            <a:spLocks noGrp="1"/>
          </p:cNvSpPr>
          <p:nvPr>
            <p:ph type="title"/>
          </p:nvPr>
        </p:nvSpPr>
        <p:spPr/>
        <p:txBody>
          <a:bodyPr/>
          <a:lstStyle/>
          <a:p>
            <a:r>
              <a:rPr lang="en-US" dirty="0"/>
              <a:t>Cloud Costs Depend on Use Case</a:t>
            </a:r>
          </a:p>
        </p:txBody>
      </p:sp>
    </p:spTree>
    <p:extLst>
      <p:ext uri="{BB962C8B-B14F-4D97-AF65-F5344CB8AC3E}">
        <p14:creationId xmlns:p14="http://schemas.microsoft.com/office/powerpoint/2010/main" val="322016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Visualization and Analytics</a:t>
            </a:r>
          </a:p>
        </p:txBody>
      </p:sp>
      <p:sp>
        <p:nvSpPr>
          <p:cNvPr id="5" name="Content Placeholder 4">
            <a:extLst>
              <a:ext uri="{FF2B5EF4-FFF2-40B4-BE49-F238E27FC236}">
                <a16:creationId xmlns:a16="http://schemas.microsoft.com/office/drawing/2014/main" id="{6E9A3C50-807A-50A6-D937-54C63AE57D38}"/>
              </a:ext>
            </a:extLst>
          </p:cNvPr>
          <p:cNvSpPr>
            <a:spLocks noGrp="1"/>
          </p:cNvSpPr>
          <p:nvPr>
            <p:ph idx="1"/>
          </p:nvPr>
        </p:nvSpPr>
        <p:spPr>
          <a:xfrm>
            <a:off x="495300" y="1879600"/>
            <a:ext cx="11201400" cy="4756856"/>
          </a:xfrm>
        </p:spPr>
        <p:txBody>
          <a:bodyPr/>
          <a:lstStyle/>
          <a:p>
            <a:pPr marL="0" indent="0">
              <a:buNone/>
            </a:pPr>
            <a:r>
              <a:rPr lang="en-US" b="1" dirty="0"/>
              <a:t>Our Current Tool Set:</a:t>
            </a:r>
          </a:p>
          <a:p>
            <a:pPr marL="0" indent="0">
              <a:buNone/>
            </a:pPr>
            <a:endParaRPr lang="en-US" b="1" dirty="0"/>
          </a:p>
          <a:p>
            <a:r>
              <a:rPr lang="en-US" b="1" dirty="0"/>
              <a:t>Kibana &amp; Elasticsearch </a:t>
            </a:r>
            <a:r>
              <a:rPr lang="en-US" dirty="0"/>
              <a:t>by Elastic.co, “elegant and lightning fast”</a:t>
            </a:r>
            <a:br>
              <a:rPr lang="en-US" dirty="0"/>
            </a:br>
            <a:endParaRPr lang="en-US" dirty="0"/>
          </a:p>
          <a:p>
            <a:r>
              <a:rPr lang="en-US" b="1" dirty="0" err="1"/>
              <a:t>PowerBI</a:t>
            </a:r>
            <a:r>
              <a:rPr lang="en-US" b="1" dirty="0"/>
              <a:t> </a:t>
            </a:r>
            <a:r>
              <a:rPr lang="en-US" dirty="0"/>
              <a:t>by Microsoft, “user friendly”</a:t>
            </a:r>
            <a:br>
              <a:rPr lang="en-US" dirty="0"/>
            </a:br>
            <a:endParaRPr lang="en-US" dirty="0"/>
          </a:p>
          <a:p>
            <a:r>
              <a:rPr lang="en-US" b="1" dirty="0"/>
              <a:t>Looker Studio </a:t>
            </a:r>
            <a:r>
              <a:rPr lang="en-US" dirty="0"/>
              <a:t>by Google, “free, web-based”</a:t>
            </a:r>
            <a:br>
              <a:rPr lang="en-US" dirty="0"/>
            </a:br>
            <a:endParaRPr lang="en-US" dirty="0"/>
          </a:p>
          <a:p>
            <a:r>
              <a:rPr lang="en-US" b="1" dirty="0" err="1"/>
              <a:t>UrbanSDK</a:t>
            </a:r>
            <a:r>
              <a:rPr lang="en-US" b="1" dirty="0"/>
              <a:t> </a:t>
            </a:r>
            <a:r>
              <a:rPr lang="en-US" dirty="0"/>
              <a:t>by </a:t>
            </a:r>
            <a:r>
              <a:rPr lang="en-US" dirty="0" err="1"/>
              <a:t>UrbanSDK</a:t>
            </a:r>
            <a:r>
              <a:rPr lang="en-US" dirty="0"/>
              <a:t>, “data science and analytics”</a:t>
            </a:r>
          </a:p>
        </p:txBody>
      </p:sp>
    </p:spTree>
    <p:extLst>
      <p:ext uri="{BB962C8B-B14F-4D97-AF65-F5344CB8AC3E}">
        <p14:creationId xmlns:p14="http://schemas.microsoft.com/office/powerpoint/2010/main" val="2979087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a16="http://schemas.microsoft.com/office/drawing/2014/main" id="{2137296E-FAB1-25FA-F700-9ECFAC68C1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894" y="1440741"/>
            <a:ext cx="11900211" cy="5077813"/>
          </a:xfrm>
        </p:spPr>
      </p:pic>
      <p:sp>
        <p:nvSpPr>
          <p:cNvPr id="3" name="Title 2"/>
          <p:cNvSpPr>
            <a:spLocks noGrp="1"/>
          </p:cNvSpPr>
          <p:nvPr>
            <p:ph type="title"/>
          </p:nvPr>
        </p:nvSpPr>
        <p:spPr/>
        <p:txBody>
          <a:bodyPr>
            <a:normAutofit/>
          </a:bodyPr>
          <a:lstStyle/>
          <a:p>
            <a:r>
              <a:rPr lang="en-US" dirty="0"/>
              <a:t>Combine People &amp; Data</a:t>
            </a:r>
          </a:p>
        </p:txBody>
      </p:sp>
    </p:spTree>
    <p:extLst>
      <p:ext uri="{BB962C8B-B14F-4D97-AF65-F5344CB8AC3E}">
        <p14:creationId xmlns:p14="http://schemas.microsoft.com/office/powerpoint/2010/main" val="1368118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27DA-4948-45A7-A5EC-2F81AB4CDFCF}"/>
              </a:ext>
            </a:extLst>
          </p:cNvPr>
          <p:cNvSpPr>
            <a:spLocks noGrp="1"/>
          </p:cNvSpPr>
          <p:nvPr>
            <p:ph type="title"/>
          </p:nvPr>
        </p:nvSpPr>
        <p:spPr>
          <a:xfrm>
            <a:off x="0" y="721440"/>
            <a:ext cx="12132810" cy="530772"/>
          </a:xfrm>
        </p:spPr>
        <p:txBody>
          <a:bodyPr>
            <a:normAutofit/>
          </a:bodyPr>
          <a:lstStyle/>
          <a:p>
            <a:pPr algn="ctr" defTabSz="342892">
              <a:defRPr/>
            </a:pPr>
            <a:r>
              <a:rPr lang="en-US" sz="3200" dirty="0"/>
              <a:t>DISCLAIMER</a:t>
            </a:r>
          </a:p>
        </p:txBody>
      </p:sp>
      <p:sp>
        <p:nvSpPr>
          <p:cNvPr id="75783" name="Rectangle 5"/>
          <p:cNvSpPr>
            <a:spLocks noChangeArrowheads="1"/>
          </p:cNvSpPr>
          <p:nvPr/>
        </p:nvSpPr>
        <p:spPr bwMode="auto">
          <a:xfrm>
            <a:off x="0" y="1504962"/>
            <a:ext cx="12191999" cy="41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a:lnSpc>
                <a:spcPct val="110000"/>
              </a:lnSpc>
            </a:pPr>
            <a:r>
              <a:rPr lang="en-US" altLang="en-US" sz="2400" b="1" i="1" dirty="0">
                <a:solidFill>
                  <a:schemeClr val="bg1"/>
                </a:solidFill>
                <a:latin typeface="Arial"/>
                <a:cs typeface="Arial"/>
              </a:rPr>
              <a:t>The U.S. Government does not endorse products or manufacturers. </a:t>
            </a:r>
            <a:br>
              <a:rPr lang="en-US" altLang="en-US" sz="2400" b="1" i="1" dirty="0">
                <a:solidFill>
                  <a:schemeClr val="bg1"/>
                </a:solidFill>
                <a:latin typeface="Arial"/>
                <a:cs typeface="Arial"/>
              </a:rPr>
            </a:br>
            <a:r>
              <a:rPr lang="en-US" altLang="en-US" sz="2400" b="1" i="1" dirty="0">
                <a:solidFill>
                  <a:schemeClr val="bg1"/>
                </a:solidFill>
                <a:latin typeface="Arial"/>
                <a:cs typeface="Arial"/>
              </a:rPr>
              <a:t>Trademarks or manufacturers’ names appear in this presentation only because they are considered essential to the objective of the presentation. They are included for informational purposes only and are not intended to reflect </a:t>
            </a:r>
            <a:br>
              <a:rPr lang="en-US" altLang="en-US" sz="2400" b="1" i="1" dirty="0">
                <a:solidFill>
                  <a:schemeClr val="bg1"/>
                </a:solidFill>
                <a:latin typeface="Arial"/>
                <a:cs typeface="Arial"/>
              </a:rPr>
            </a:br>
            <a:r>
              <a:rPr lang="en-US" altLang="en-US" sz="2400" b="1" i="1" dirty="0">
                <a:solidFill>
                  <a:schemeClr val="bg1"/>
                </a:solidFill>
                <a:latin typeface="Arial"/>
                <a:cs typeface="Arial"/>
              </a:rPr>
              <a:t>a preference, approval, or endorsement of any one product or entity.</a:t>
            </a:r>
          </a:p>
          <a:p>
            <a:pPr algn="ctr">
              <a:lnSpc>
                <a:spcPct val="110000"/>
              </a:lnSpc>
            </a:pPr>
            <a:endParaRPr lang="en-US" altLang="en-US" sz="2400" b="1" i="1" dirty="0">
              <a:solidFill>
                <a:schemeClr val="bg1"/>
              </a:solidFill>
              <a:latin typeface="Arial"/>
              <a:cs typeface="Arial"/>
            </a:endParaRPr>
          </a:p>
          <a:p>
            <a:pPr algn="ctr">
              <a:lnSpc>
                <a:spcPct val="110000"/>
              </a:lnSpc>
            </a:pPr>
            <a:r>
              <a:rPr lang="en-US" sz="2400" b="1" i="1" dirty="0">
                <a:solidFill>
                  <a:schemeClr val="bg1"/>
                </a:solidFill>
                <a:effectLst/>
                <a:cs typeface="Arial" panose="020B0604020202020204" pitchFamily="34" charset="0"/>
              </a:rPr>
              <a:t>This presentation was created and is being co-presented by both FHWA and outside parties. The views and opinions expressed during this presentation are the presenters' and do not necessarily reflect those of FHWA or the U.S. Department of Transportation (USDOT)</a:t>
            </a:r>
            <a:endParaRPr lang="en-US" altLang="en-US" sz="2400" b="1" i="1" dirty="0">
              <a:solidFill>
                <a:schemeClr val="bg1"/>
              </a:solidFill>
              <a:cs typeface="Arial" panose="020B0604020202020204" pitchFamily="34" charset="0"/>
            </a:endParaRPr>
          </a:p>
        </p:txBody>
      </p:sp>
      <p:sp>
        <p:nvSpPr>
          <p:cNvPr id="3" name="Slide Number Placeholder 1">
            <a:extLst>
              <a:ext uri="{FF2B5EF4-FFF2-40B4-BE49-F238E27FC236}">
                <a16:creationId xmlns:a16="http://schemas.microsoft.com/office/drawing/2014/main" id="{4A353E46-235C-D570-E939-666C6B55E9F7}"/>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6</a:t>
            </a:fld>
            <a:endParaRPr lang="en-US" dirty="0">
              <a:solidFill>
                <a:schemeClr val="tx1"/>
              </a:solidFill>
            </a:endParaRPr>
          </a:p>
        </p:txBody>
      </p:sp>
    </p:spTree>
    <p:extLst>
      <p:ext uri="{BB962C8B-B14F-4D97-AF65-F5344CB8AC3E}">
        <p14:creationId xmlns:p14="http://schemas.microsoft.com/office/powerpoint/2010/main" val="3654540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General Use Cases</a:t>
            </a:r>
          </a:p>
        </p:txBody>
      </p:sp>
      <p:graphicFrame>
        <p:nvGraphicFramePr>
          <p:cNvPr id="6" name="Content Placeholder 5">
            <a:extLst>
              <a:ext uri="{FF2B5EF4-FFF2-40B4-BE49-F238E27FC236}">
                <a16:creationId xmlns:a16="http://schemas.microsoft.com/office/drawing/2014/main" id="{AADE3FED-11F9-5DEF-2241-B0CA463FAB62}"/>
              </a:ext>
            </a:extLst>
          </p:cNvPr>
          <p:cNvGraphicFramePr>
            <a:graphicFrameLocks noGrp="1"/>
          </p:cNvGraphicFramePr>
          <p:nvPr>
            <p:ph idx="1"/>
            <p:extLst>
              <p:ext uri="{D42A27DB-BD31-4B8C-83A1-F6EECF244321}">
                <p14:modId xmlns:p14="http://schemas.microsoft.com/office/powerpoint/2010/main" val="98731794"/>
              </p:ext>
            </p:extLst>
          </p:nvPr>
        </p:nvGraphicFramePr>
        <p:xfrm>
          <a:off x="1968616" y="1440741"/>
          <a:ext cx="8254767" cy="5194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5510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Monitoring</a:t>
            </a:r>
          </a:p>
        </p:txBody>
      </p:sp>
      <p:pic>
        <p:nvPicPr>
          <p:cNvPr id="5" name="Picture 4">
            <a:extLst>
              <a:ext uri="{FF2B5EF4-FFF2-40B4-BE49-F238E27FC236}">
                <a16:creationId xmlns:a16="http://schemas.microsoft.com/office/drawing/2014/main" id="{27248B52-B122-4348-9D46-8D2BC1E10C70}"/>
              </a:ext>
            </a:extLst>
          </p:cNvPr>
          <p:cNvPicPr>
            <a:picLocks noChangeAspect="1"/>
          </p:cNvPicPr>
          <p:nvPr/>
        </p:nvPicPr>
        <p:blipFill>
          <a:blip r:embed="rId3"/>
          <a:stretch>
            <a:fillRect/>
          </a:stretch>
        </p:blipFill>
        <p:spPr>
          <a:xfrm>
            <a:off x="591128" y="1440741"/>
            <a:ext cx="10628035" cy="5172495"/>
          </a:xfrm>
          <a:prstGeom prst="rect">
            <a:avLst/>
          </a:prstGeom>
        </p:spPr>
      </p:pic>
      <p:pic>
        <p:nvPicPr>
          <p:cNvPr id="1026" name="Picture 2">
            <a:extLst>
              <a:ext uri="{FF2B5EF4-FFF2-40B4-BE49-F238E27FC236}">
                <a16:creationId xmlns:a16="http://schemas.microsoft.com/office/drawing/2014/main" id="{8353C5BF-5C8E-9C07-D704-F4B5335720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00" r="8250" b="10158"/>
          <a:stretch/>
        </p:blipFill>
        <p:spPr bwMode="auto">
          <a:xfrm>
            <a:off x="8598264" y="3805383"/>
            <a:ext cx="3521443" cy="2796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81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Detection</a:t>
            </a:r>
          </a:p>
        </p:txBody>
      </p:sp>
      <p:pic>
        <p:nvPicPr>
          <p:cNvPr id="12" name="Content Placeholder 5" descr="Graphical user interface&#10;&#10;Description automatically generated">
            <a:extLst>
              <a:ext uri="{FF2B5EF4-FFF2-40B4-BE49-F238E27FC236}">
                <a16:creationId xmlns:a16="http://schemas.microsoft.com/office/drawing/2014/main" id="{9866A18E-A16F-E007-E177-3F74575DE0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7262" y="1440741"/>
            <a:ext cx="5557475" cy="5210604"/>
          </a:xfrm>
        </p:spPr>
      </p:pic>
    </p:spTree>
    <p:extLst>
      <p:ext uri="{BB962C8B-B14F-4D97-AF65-F5344CB8AC3E}">
        <p14:creationId xmlns:p14="http://schemas.microsoft.com/office/powerpoint/2010/main" val="1724981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Alerts</a:t>
            </a:r>
          </a:p>
        </p:txBody>
      </p:sp>
      <p:pic>
        <p:nvPicPr>
          <p:cNvPr id="21" name="Picture 20">
            <a:extLst>
              <a:ext uri="{FF2B5EF4-FFF2-40B4-BE49-F238E27FC236}">
                <a16:creationId xmlns:a16="http://schemas.microsoft.com/office/drawing/2014/main" id="{19D7B541-4321-DF79-8545-51653FA7346B}"/>
              </a:ext>
            </a:extLst>
          </p:cNvPr>
          <p:cNvPicPr>
            <a:picLocks noChangeAspect="1"/>
          </p:cNvPicPr>
          <p:nvPr/>
        </p:nvPicPr>
        <p:blipFill rotWithShape="1">
          <a:blip r:embed="rId3"/>
          <a:srcRect r="2392"/>
          <a:stretch/>
        </p:blipFill>
        <p:spPr>
          <a:xfrm>
            <a:off x="165101" y="1621920"/>
            <a:ext cx="6591299" cy="2467606"/>
          </a:xfrm>
          <a:prstGeom prst="rect">
            <a:avLst/>
          </a:prstGeom>
          <a:ln>
            <a:solidFill>
              <a:schemeClr val="tx1"/>
            </a:solidFill>
          </a:ln>
        </p:spPr>
      </p:pic>
      <p:pic>
        <p:nvPicPr>
          <p:cNvPr id="13" name="Picture 12">
            <a:extLst>
              <a:ext uri="{FF2B5EF4-FFF2-40B4-BE49-F238E27FC236}">
                <a16:creationId xmlns:a16="http://schemas.microsoft.com/office/drawing/2014/main" id="{DD78D7E6-14B4-4CD5-F9C6-C97F1D913486}"/>
              </a:ext>
            </a:extLst>
          </p:cNvPr>
          <p:cNvPicPr>
            <a:picLocks noChangeAspect="1"/>
          </p:cNvPicPr>
          <p:nvPr/>
        </p:nvPicPr>
        <p:blipFill>
          <a:blip r:embed="rId4"/>
          <a:stretch>
            <a:fillRect/>
          </a:stretch>
        </p:blipFill>
        <p:spPr>
          <a:xfrm>
            <a:off x="5483216" y="3908347"/>
            <a:ext cx="6708785" cy="2695031"/>
          </a:xfrm>
          <a:prstGeom prst="rect">
            <a:avLst/>
          </a:prstGeom>
          <a:ln>
            <a:solidFill>
              <a:schemeClr val="tx1"/>
            </a:solidFill>
          </a:ln>
        </p:spPr>
      </p:pic>
      <p:sp>
        <p:nvSpPr>
          <p:cNvPr id="24" name="Speech Bubble: Rectangle 23">
            <a:extLst>
              <a:ext uri="{FF2B5EF4-FFF2-40B4-BE49-F238E27FC236}">
                <a16:creationId xmlns:a16="http://schemas.microsoft.com/office/drawing/2014/main" id="{3E92CBA8-232F-F74B-AF6D-D5C86E0DD158}"/>
              </a:ext>
            </a:extLst>
          </p:cNvPr>
          <p:cNvSpPr/>
          <p:nvPr/>
        </p:nvSpPr>
        <p:spPr>
          <a:xfrm>
            <a:off x="685800" y="5080000"/>
            <a:ext cx="3797831" cy="1311181"/>
          </a:xfrm>
          <a:prstGeom prst="wedgeRectCallout">
            <a:avLst>
              <a:gd name="adj1" fmla="val 97371"/>
              <a:gd name="adj2" fmla="val -1943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Work Zone averages 25mph or less for 10min or more.</a:t>
            </a:r>
          </a:p>
        </p:txBody>
      </p:sp>
      <p:sp>
        <p:nvSpPr>
          <p:cNvPr id="25" name="Speech Bubble: Rectangle 24">
            <a:extLst>
              <a:ext uri="{FF2B5EF4-FFF2-40B4-BE49-F238E27FC236}">
                <a16:creationId xmlns:a16="http://schemas.microsoft.com/office/drawing/2014/main" id="{084AA724-F702-94B3-468E-51688FB7224A}"/>
              </a:ext>
            </a:extLst>
          </p:cNvPr>
          <p:cNvSpPr/>
          <p:nvPr/>
        </p:nvSpPr>
        <p:spPr>
          <a:xfrm>
            <a:off x="8036167" y="2006731"/>
            <a:ext cx="3629360" cy="848992"/>
          </a:xfrm>
          <a:prstGeom prst="wedgeRectCallout">
            <a:avLst>
              <a:gd name="adj1" fmla="val -99500"/>
              <a:gd name="adj2" fmla="val 4598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Crash Reported in Work Zone</a:t>
            </a:r>
          </a:p>
        </p:txBody>
      </p:sp>
    </p:spTree>
    <p:extLst>
      <p:ext uri="{BB962C8B-B14F-4D97-AF65-F5344CB8AC3E}">
        <p14:creationId xmlns:p14="http://schemas.microsoft.com/office/powerpoint/2010/main" val="1166498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Analysis</a:t>
            </a:r>
          </a:p>
        </p:txBody>
      </p:sp>
      <p:pic>
        <p:nvPicPr>
          <p:cNvPr id="12" name="Content Placeholder 11">
            <a:extLst>
              <a:ext uri="{FF2B5EF4-FFF2-40B4-BE49-F238E27FC236}">
                <a16:creationId xmlns:a16="http://schemas.microsoft.com/office/drawing/2014/main" id="{F2646E57-9A46-56D7-A722-D2E7C74A2FCD}"/>
              </a:ext>
            </a:extLst>
          </p:cNvPr>
          <p:cNvPicPr>
            <a:picLocks noGrp="1" noChangeAspect="1"/>
          </p:cNvPicPr>
          <p:nvPr>
            <p:ph idx="1"/>
          </p:nvPr>
        </p:nvPicPr>
        <p:blipFill>
          <a:blip r:embed="rId3"/>
          <a:stretch>
            <a:fillRect/>
          </a:stretch>
        </p:blipFill>
        <p:spPr>
          <a:xfrm>
            <a:off x="1747755" y="1440741"/>
            <a:ext cx="8696490" cy="5185099"/>
          </a:xfrm>
        </p:spPr>
      </p:pic>
    </p:spTree>
    <p:extLst>
      <p:ext uri="{BB962C8B-B14F-4D97-AF65-F5344CB8AC3E}">
        <p14:creationId xmlns:p14="http://schemas.microsoft.com/office/powerpoint/2010/main" val="2235525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Summaries</a:t>
            </a:r>
          </a:p>
        </p:txBody>
      </p:sp>
      <p:pic>
        <p:nvPicPr>
          <p:cNvPr id="6" name="Picture 5">
            <a:extLst>
              <a:ext uri="{FF2B5EF4-FFF2-40B4-BE49-F238E27FC236}">
                <a16:creationId xmlns:a16="http://schemas.microsoft.com/office/drawing/2014/main" id="{BD7CD7FF-CF13-4562-ADBB-5BB98D99E57A}"/>
              </a:ext>
            </a:extLst>
          </p:cNvPr>
          <p:cNvPicPr>
            <a:picLocks noChangeAspect="1"/>
          </p:cNvPicPr>
          <p:nvPr/>
        </p:nvPicPr>
        <p:blipFill>
          <a:blip r:embed="rId3"/>
          <a:stretch>
            <a:fillRect/>
          </a:stretch>
        </p:blipFill>
        <p:spPr>
          <a:xfrm>
            <a:off x="1060612" y="1440740"/>
            <a:ext cx="9958150" cy="5064333"/>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00835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 Hoc Analysis</a:t>
            </a:r>
          </a:p>
        </p:txBody>
      </p:sp>
      <p:sp>
        <p:nvSpPr>
          <p:cNvPr id="10" name="Content Placeholder 9">
            <a:extLst>
              <a:ext uri="{FF2B5EF4-FFF2-40B4-BE49-F238E27FC236}">
                <a16:creationId xmlns:a16="http://schemas.microsoft.com/office/drawing/2014/main" id="{D4F25658-3A02-9ABE-604B-797BE330D8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9BF252B-1504-2537-C705-D396365ED142}"/>
              </a:ext>
            </a:extLst>
          </p:cNvPr>
          <p:cNvPicPr>
            <a:picLocks noChangeAspect="1"/>
          </p:cNvPicPr>
          <p:nvPr/>
        </p:nvPicPr>
        <p:blipFill>
          <a:blip r:embed="rId3"/>
          <a:stretch>
            <a:fillRect/>
          </a:stretch>
        </p:blipFill>
        <p:spPr>
          <a:xfrm>
            <a:off x="576264" y="1511616"/>
            <a:ext cx="11242286" cy="5303520"/>
          </a:xfrm>
          <a:prstGeom prst="rect">
            <a:avLst/>
          </a:prstGeom>
        </p:spPr>
      </p:pic>
    </p:spTree>
    <p:extLst>
      <p:ext uri="{BB962C8B-B14F-4D97-AF65-F5344CB8AC3E}">
        <p14:creationId xmlns:p14="http://schemas.microsoft.com/office/powerpoint/2010/main" val="3165405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After Action</a:t>
            </a:r>
          </a:p>
        </p:txBody>
      </p:sp>
      <p:sp>
        <p:nvSpPr>
          <p:cNvPr id="10" name="Content Placeholder 9">
            <a:extLst>
              <a:ext uri="{FF2B5EF4-FFF2-40B4-BE49-F238E27FC236}">
                <a16:creationId xmlns:a16="http://schemas.microsoft.com/office/drawing/2014/main" id="{D4F25658-3A02-9ABE-604B-797BE330D8C4}"/>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1B4F9D4D-3646-32CD-813B-B060A7FA0CB0}"/>
              </a:ext>
            </a:extLst>
          </p:cNvPr>
          <p:cNvPicPr>
            <a:picLocks noChangeAspect="1"/>
          </p:cNvPicPr>
          <p:nvPr/>
        </p:nvPicPr>
        <p:blipFill>
          <a:blip r:embed="rId3"/>
          <a:stretch>
            <a:fillRect/>
          </a:stretch>
        </p:blipFill>
        <p:spPr>
          <a:xfrm>
            <a:off x="1945216" y="1440741"/>
            <a:ext cx="8301567" cy="5195736"/>
          </a:xfrm>
          <a:prstGeom prst="rect">
            <a:avLst/>
          </a:prstGeom>
        </p:spPr>
      </p:pic>
    </p:spTree>
    <p:extLst>
      <p:ext uri="{BB962C8B-B14F-4D97-AF65-F5344CB8AC3E}">
        <p14:creationId xmlns:p14="http://schemas.microsoft.com/office/powerpoint/2010/main" val="524857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EBF-3C88-43B2-835F-AC0059623537}"/>
              </a:ext>
            </a:extLst>
          </p:cNvPr>
          <p:cNvSpPr>
            <a:spLocks noGrp="1"/>
          </p:cNvSpPr>
          <p:nvPr>
            <p:ph type="title"/>
          </p:nvPr>
        </p:nvSpPr>
        <p:spPr/>
        <p:txBody>
          <a:bodyPr/>
          <a:lstStyle/>
          <a:p>
            <a:r>
              <a:rPr lang="en-US" dirty="0"/>
              <a:t>Knowledge Check No. 1</a:t>
            </a:r>
          </a:p>
        </p:txBody>
      </p:sp>
      <p:sp>
        <p:nvSpPr>
          <p:cNvPr id="3" name="Content Placeholder 2">
            <a:extLst>
              <a:ext uri="{FF2B5EF4-FFF2-40B4-BE49-F238E27FC236}">
                <a16:creationId xmlns:a16="http://schemas.microsoft.com/office/drawing/2014/main" id="{F0CD059A-E561-4F16-9856-3DD4118693D9}"/>
              </a:ext>
            </a:extLst>
          </p:cNvPr>
          <p:cNvSpPr>
            <a:spLocks noGrp="1"/>
          </p:cNvSpPr>
          <p:nvPr>
            <p:ph idx="1"/>
          </p:nvPr>
        </p:nvSpPr>
        <p:spPr>
          <a:xfrm>
            <a:off x="838200" y="1825625"/>
            <a:ext cx="6743007" cy="4351338"/>
          </a:xfrm>
        </p:spPr>
        <p:txBody>
          <a:bodyPr vert="horz" lIns="91440" tIns="45720" rIns="91440" bIns="45720" rtlCol="0" anchor="t">
            <a:normAutofit/>
          </a:bodyPr>
          <a:lstStyle/>
          <a:p>
            <a:pPr marL="0" indent="0">
              <a:lnSpc>
                <a:spcPct val="100000"/>
              </a:lnSpc>
              <a:spcBef>
                <a:spcPts val="600"/>
              </a:spcBef>
              <a:spcAft>
                <a:spcPts val="1800"/>
              </a:spcAft>
              <a:buNone/>
            </a:pPr>
            <a:r>
              <a:rPr lang="en-US" b="1" dirty="0">
                <a:latin typeface="Arial"/>
                <a:cs typeface="Arial"/>
              </a:rPr>
              <a:t>Why is data management important for crowdsourced and broader agency data?</a:t>
            </a:r>
            <a:endParaRPr lang="en-US" b="1" dirty="0"/>
          </a:p>
          <a:p>
            <a:pPr marL="514350" indent="-514350">
              <a:lnSpc>
                <a:spcPct val="100000"/>
              </a:lnSpc>
              <a:buFont typeface="+mj-lt"/>
              <a:buAutoNum type="alphaUcPeriod"/>
            </a:pPr>
            <a:r>
              <a:rPr lang="en-US" sz="2400" dirty="0">
                <a:latin typeface="Arial"/>
                <a:cs typeface="Arial"/>
              </a:rPr>
              <a:t>Keeps data organized and usable</a:t>
            </a:r>
            <a:endParaRPr lang="en-US" sz="2400" dirty="0"/>
          </a:p>
          <a:p>
            <a:pPr marL="514350" indent="-514350">
              <a:lnSpc>
                <a:spcPct val="100000"/>
              </a:lnSpc>
              <a:buFont typeface="+mj-lt"/>
              <a:buAutoNum type="alphaUcPeriod"/>
            </a:pPr>
            <a:r>
              <a:rPr lang="en-US" sz="2400" dirty="0">
                <a:latin typeface="Arial"/>
                <a:cs typeface="Arial"/>
              </a:rPr>
              <a:t>Keeps data safe and accessible</a:t>
            </a:r>
            <a:endParaRPr lang="en-US" sz="2400" dirty="0"/>
          </a:p>
          <a:p>
            <a:pPr marL="514350" indent="-514350">
              <a:lnSpc>
                <a:spcPct val="100000"/>
              </a:lnSpc>
              <a:buFont typeface="+mj-lt"/>
              <a:buAutoNum type="alphaUcPeriod"/>
            </a:pPr>
            <a:r>
              <a:rPr lang="en-US" sz="2400" dirty="0">
                <a:latin typeface="Arial"/>
                <a:cs typeface="Arial"/>
              </a:rPr>
              <a:t>Keeps data indefinitely</a:t>
            </a:r>
            <a:endParaRPr lang="en-US" sz="2400" dirty="0"/>
          </a:p>
          <a:p>
            <a:pPr marL="514350" indent="-514350">
              <a:lnSpc>
                <a:spcPct val="100000"/>
              </a:lnSpc>
              <a:buFont typeface="+mj-lt"/>
              <a:buAutoNum type="alphaUcPeriod"/>
            </a:pPr>
            <a:r>
              <a:rPr lang="en-US" sz="2400" dirty="0"/>
              <a:t>A and B</a:t>
            </a:r>
          </a:p>
          <a:p>
            <a:pPr marL="514350" indent="-514350">
              <a:buFont typeface="+mj-lt"/>
              <a:buAutoNum type="alphaUcPeriod"/>
            </a:pPr>
            <a:endParaRPr lang="en-US" dirty="0"/>
          </a:p>
          <a:p>
            <a:endParaRPr lang="en-US" dirty="0"/>
          </a:p>
        </p:txBody>
      </p:sp>
      <p:sp>
        <p:nvSpPr>
          <p:cNvPr id="8" name="TextBox 7">
            <a:extLst>
              <a:ext uri="{FF2B5EF4-FFF2-40B4-BE49-F238E27FC236}">
                <a16:creationId xmlns:a16="http://schemas.microsoft.com/office/drawing/2014/main" id="{3066BC05-B572-2DD0-05EF-32089E1A237D}"/>
              </a:ext>
            </a:extLst>
          </p:cNvPr>
          <p:cNvSpPr txBox="1"/>
          <p:nvPr/>
        </p:nvSpPr>
        <p:spPr>
          <a:xfrm>
            <a:off x="9673515" y="5942018"/>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257175"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Unsplash.</a:t>
            </a:r>
          </a:p>
        </p:txBody>
      </p:sp>
      <p:sp>
        <p:nvSpPr>
          <p:cNvPr id="9" name="Slide Number Placeholder 1">
            <a:extLst>
              <a:ext uri="{FF2B5EF4-FFF2-40B4-BE49-F238E27FC236}">
                <a16:creationId xmlns:a16="http://schemas.microsoft.com/office/drawing/2014/main" id="{C0242FED-186D-39FC-F6BB-518D8F04F1AA}"/>
              </a:ext>
            </a:extLst>
          </p:cNvPr>
          <p:cNvSpPr>
            <a:spLocks noGrp="1"/>
          </p:cNvSpPr>
          <p:nvPr>
            <p:ph type="sldNum" sz="quarter" idx="12"/>
          </p:nvPr>
        </p:nvSpPr>
        <p:spPr>
          <a:xfrm>
            <a:off x="11766551" y="6557963"/>
            <a:ext cx="366260" cy="263918"/>
          </a:xfr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0DFED257-2CC0-A085-3753-2748A13340DF}"/>
              </a:ext>
            </a:extLst>
          </p:cNvPr>
          <p:cNvSpPr/>
          <p:nvPr/>
        </p:nvSpPr>
        <p:spPr>
          <a:xfrm>
            <a:off x="824552" y="4898242"/>
            <a:ext cx="471638" cy="555232"/>
          </a:xfrm>
          <a:prstGeom prst="ellipse">
            <a:avLst/>
          </a:prstGeom>
          <a:noFill/>
          <a:ln w="571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The image is of an opened book on table.">
            <a:extLst>
              <a:ext uri="{FF2B5EF4-FFF2-40B4-BE49-F238E27FC236}">
                <a16:creationId xmlns:a16="http://schemas.microsoft.com/office/drawing/2014/main" id="{22CE0A0E-452A-C57C-4CD7-BADBEBB352E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785865" y="510524"/>
            <a:ext cx="4163816" cy="524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62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EBF-3C88-43B2-835F-AC0059623537}"/>
              </a:ext>
            </a:extLst>
          </p:cNvPr>
          <p:cNvSpPr>
            <a:spLocks noGrp="1"/>
          </p:cNvSpPr>
          <p:nvPr>
            <p:ph type="title"/>
          </p:nvPr>
        </p:nvSpPr>
        <p:spPr/>
        <p:txBody>
          <a:bodyPr/>
          <a:lstStyle/>
          <a:p>
            <a:r>
              <a:rPr lang="en-US" dirty="0"/>
              <a:t>Knowledge Check No. 2</a:t>
            </a:r>
          </a:p>
        </p:txBody>
      </p:sp>
      <p:sp>
        <p:nvSpPr>
          <p:cNvPr id="3" name="Content Placeholder 2">
            <a:extLst>
              <a:ext uri="{FF2B5EF4-FFF2-40B4-BE49-F238E27FC236}">
                <a16:creationId xmlns:a16="http://schemas.microsoft.com/office/drawing/2014/main" id="{F0CD059A-E561-4F16-9856-3DD4118693D9}"/>
              </a:ext>
            </a:extLst>
          </p:cNvPr>
          <p:cNvSpPr>
            <a:spLocks noGrp="1"/>
          </p:cNvSpPr>
          <p:nvPr>
            <p:ph idx="1"/>
          </p:nvPr>
        </p:nvSpPr>
        <p:spPr>
          <a:xfrm>
            <a:off x="838201" y="1825625"/>
            <a:ext cx="6789516" cy="4351338"/>
          </a:xfrm>
        </p:spPr>
        <p:txBody>
          <a:bodyPr vert="horz" lIns="91440" tIns="45720" rIns="91440" bIns="45720" rtlCol="0" anchor="t">
            <a:normAutofit/>
          </a:bodyPr>
          <a:lstStyle/>
          <a:p>
            <a:pPr marL="0" indent="0">
              <a:lnSpc>
                <a:spcPct val="100000"/>
              </a:lnSpc>
              <a:spcBef>
                <a:spcPts val="600"/>
              </a:spcBef>
              <a:spcAft>
                <a:spcPts val="1800"/>
              </a:spcAft>
              <a:buNone/>
            </a:pPr>
            <a:r>
              <a:rPr lang="en-US" b="1" dirty="0">
                <a:latin typeface="Arial"/>
                <a:cs typeface="Arial"/>
              </a:rPr>
              <a:t>Which of the following are characteristic of modern data management?</a:t>
            </a:r>
            <a:endParaRPr lang="en-US" dirty="0">
              <a:latin typeface="Arial"/>
              <a:cs typeface="Arial"/>
            </a:endParaRPr>
          </a:p>
          <a:p>
            <a:pPr marL="514350" indent="-514350">
              <a:lnSpc>
                <a:spcPct val="100000"/>
              </a:lnSpc>
              <a:buAutoNum type="alphaUcPeriod"/>
            </a:pPr>
            <a:r>
              <a:rPr lang="en-US" sz="2400" dirty="0">
                <a:latin typeface="Arial"/>
                <a:cs typeface="Arial"/>
              </a:rPr>
              <a:t>Distributed storage and processing</a:t>
            </a:r>
            <a:endParaRPr lang="en-US" sz="2400" dirty="0"/>
          </a:p>
          <a:p>
            <a:pPr marL="514350" indent="-514350">
              <a:lnSpc>
                <a:spcPct val="100000"/>
              </a:lnSpc>
              <a:buAutoNum type="alphaUcPeriod"/>
            </a:pPr>
            <a:r>
              <a:rPr lang="en-US" sz="2400" dirty="0">
                <a:latin typeface="Arial"/>
                <a:cs typeface="Arial"/>
              </a:rPr>
              <a:t>Decoupled hardware/software</a:t>
            </a:r>
            <a:endParaRPr lang="en-US" dirty="0"/>
          </a:p>
          <a:p>
            <a:pPr marL="514350" indent="-514350">
              <a:lnSpc>
                <a:spcPct val="100000"/>
              </a:lnSpc>
              <a:buAutoNum type="alphaUcPeriod"/>
            </a:pPr>
            <a:r>
              <a:rPr lang="en-US" sz="2400" dirty="0">
                <a:latin typeface="Arial"/>
                <a:cs typeface="Arial"/>
              </a:rPr>
              <a:t>Many access and use the data</a:t>
            </a:r>
            <a:endParaRPr lang="en-US" dirty="0"/>
          </a:p>
          <a:p>
            <a:pPr marL="514350" indent="-514350">
              <a:lnSpc>
                <a:spcPct val="100000"/>
              </a:lnSpc>
              <a:buFont typeface="+mj-lt"/>
              <a:buAutoNum type="alphaUcPeriod"/>
            </a:pPr>
            <a:r>
              <a:rPr lang="en-US" sz="2400" dirty="0"/>
              <a:t>All the above</a:t>
            </a:r>
          </a:p>
          <a:p>
            <a:pPr marL="514350" indent="-514350">
              <a:buFont typeface="+mj-lt"/>
              <a:buAutoNum type="alphaUcPeriod"/>
            </a:pPr>
            <a:endParaRPr lang="en-US" dirty="0"/>
          </a:p>
          <a:p>
            <a:endParaRPr lang="en-US" dirty="0"/>
          </a:p>
        </p:txBody>
      </p:sp>
      <p:sp>
        <p:nvSpPr>
          <p:cNvPr id="6" name="TextBox 5">
            <a:extLst>
              <a:ext uri="{FF2B5EF4-FFF2-40B4-BE49-F238E27FC236}">
                <a16:creationId xmlns:a16="http://schemas.microsoft.com/office/drawing/2014/main" id="{D1B2C17B-AB62-4530-B7E4-BBA8B13BA7A6}"/>
              </a:ext>
            </a:extLst>
          </p:cNvPr>
          <p:cNvSpPr txBox="1"/>
          <p:nvPr/>
        </p:nvSpPr>
        <p:spPr>
          <a:xfrm>
            <a:off x="9673515" y="5942018"/>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257175"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Unsplash.</a:t>
            </a:r>
          </a:p>
        </p:txBody>
      </p:sp>
      <p:sp>
        <p:nvSpPr>
          <p:cNvPr id="8" name="Slide Number Placeholder 1">
            <a:extLst>
              <a:ext uri="{FF2B5EF4-FFF2-40B4-BE49-F238E27FC236}">
                <a16:creationId xmlns:a16="http://schemas.microsoft.com/office/drawing/2014/main" id="{6EC5F0F6-745A-0C9A-F881-ABB5BE3AA9C9}"/>
              </a:ext>
            </a:extLst>
          </p:cNvPr>
          <p:cNvSpPr>
            <a:spLocks noGrp="1"/>
          </p:cNvSpPr>
          <p:nvPr>
            <p:ph type="sldNum" sz="quarter" idx="12"/>
          </p:nvPr>
        </p:nvSpPr>
        <p:spPr>
          <a:xfrm>
            <a:off x="11766551" y="6557963"/>
            <a:ext cx="366260" cy="263918"/>
          </a:xfr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Oval 8">
            <a:extLst>
              <a:ext uri="{FF2B5EF4-FFF2-40B4-BE49-F238E27FC236}">
                <a16:creationId xmlns:a16="http://schemas.microsoft.com/office/drawing/2014/main" id="{40000E00-1CC3-6F4C-F9FD-F43BC593BC7F}"/>
              </a:ext>
            </a:extLst>
          </p:cNvPr>
          <p:cNvSpPr/>
          <p:nvPr/>
        </p:nvSpPr>
        <p:spPr>
          <a:xfrm>
            <a:off x="838200" y="4919218"/>
            <a:ext cx="471638" cy="555232"/>
          </a:xfrm>
          <a:prstGeom prst="ellipse">
            <a:avLst/>
          </a:prstGeom>
          <a:noFill/>
          <a:ln w="571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The image is of an opened book on table.">
            <a:extLst>
              <a:ext uri="{FF2B5EF4-FFF2-40B4-BE49-F238E27FC236}">
                <a16:creationId xmlns:a16="http://schemas.microsoft.com/office/drawing/2014/main" id="{E6DCBAC7-D5A3-C343-CD35-C213A3F616E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627717" y="510524"/>
            <a:ext cx="4163816" cy="524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69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8911D1-49C2-78DA-27B4-5D50C260F374}"/>
              </a:ext>
            </a:extLst>
          </p:cNvPr>
          <p:cNvSpPr>
            <a:spLocks noGrp="1"/>
          </p:cNvSpPr>
          <p:nvPr>
            <p:ph type="title"/>
          </p:nvPr>
        </p:nvSpPr>
        <p:spPr>
          <a:xfrm>
            <a:off x="594994" y="365125"/>
            <a:ext cx="10515600" cy="1325563"/>
          </a:xfrm>
        </p:spPr>
        <p:txBody>
          <a:bodyPr/>
          <a:lstStyle/>
          <a:p>
            <a:r>
              <a:rPr lang="en-US" dirty="0"/>
              <a:t>Today’s Host and Presenters</a:t>
            </a:r>
          </a:p>
        </p:txBody>
      </p:sp>
      <p:sp>
        <p:nvSpPr>
          <p:cNvPr id="7" name="Content Placeholder 3" descr="Headshot of James Colyar, Host&#10;EDC6 Crowdsourcing Co-lead, FHWA Office of Operations.">
            <a:extLst>
              <a:ext uri="{FF2B5EF4-FFF2-40B4-BE49-F238E27FC236}">
                <a16:creationId xmlns:a16="http://schemas.microsoft.com/office/drawing/2014/main" id="{FAA1ED05-8165-FA24-1B44-429D7C701A46}"/>
              </a:ext>
            </a:extLst>
          </p:cNvPr>
          <p:cNvSpPr txBox="1">
            <a:spLocks/>
          </p:cNvSpPr>
          <p:nvPr/>
        </p:nvSpPr>
        <p:spPr>
          <a:xfrm>
            <a:off x="1868590" y="1887231"/>
            <a:ext cx="3674244" cy="2952143"/>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spcBef>
                <a:spcPts val="0"/>
              </a:spcBef>
            </a:pPr>
            <a:r>
              <a:rPr lang="en-US" sz="2800" b="1" dirty="0">
                <a:solidFill>
                  <a:schemeClr val="accent4"/>
                </a:solidFill>
                <a:latin typeface="Century Gothic"/>
              </a:rPr>
              <a:t>Ralph Volpe, </a:t>
            </a:r>
            <a:r>
              <a:rPr lang="en-US" sz="2800" dirty="0">
                <a:solidFill>
                  <a:srgbClr val="FFC000"/>
                </a:solidFill>
                <a:latin typeface="Century Gothic"/>
              </a:rPr>
              <a:t>Host</a:t>
            </a:r>
          </a:p>
          <a:p>
            <a:pPr>
              <a:spcBef>
                <a:spcPts val="0"/>
              </a:spcBef>
            </a:pPr>
            <a:r>
              <a:rPr lang="en-US" sz="2400" dirty="0">
                <a:solidFill>
                  <a:schemeClr val="bg1"/>
                </a:solidFill>
              </a:rPr>
              <a:t>EDC-6 </a:t>
            </a:r>
            <a:r>
              <a:rPr lang="en-US" sz="2400" dirty="0">
                <a:solidFill>
                  <a:schemeClr val="bg1"/>
                </a:solidFill>
                <a:latin typeface="Century Gothic"/>
              </a:rPr>
              <a:t>Crowdsourcing Colead </a:t>
            </a:r>
          </a:p>
          <a:p>
            <a:pPr>
              <a:spcBef>
                <a:spcPts val="1200"/>
              </a:spcBef>
            </a:pPr>
            <a:r>
              <a:rPr lang="en-US" sz="2400" dirty="0">
                <a:solidFill>
                  <a:schemeClr val="bg1"/>
                </a:solidFill>
                <a:latin typeface="Century Gothic"/>
              </a:rPr>
              <a:t>FHWA Resource Center Operations Technical Service Team</a:t>
            </a:r>
            <a:endParaRPr lang="en-US" sz="2400" dirty="0">
              <a:solidFill>
                <a:schemeClr val="bg1"/>
              </a:solidFill>
            </a:endParaRPr>
          </a:p>
        </p:txBody>
      </p:sp>
      <p:sp>
        <p:nvSpPr>
          <p:cNvPr id="9" name="Content Placeholder 3" descr="Headshot of James Colyar, Host&#10;EDC6 Crowdsourcing Co-lead, FHWA Office of Operations.">
            <a:extLst>
              <a:ext uri="{FF2B5EF4-FFF2-40B4-BE49-F238E27FC236}">
                <a16:creationId xmlns:a16="http://schemas.microsoft.com/office/drawing/2014/main" id="{14A6BD92-9BDC-51AB-6900-576A1426DF23}"/>
              </a:ext>
            </a:extLst>
          </p:cNvPr>
          <p:cNvSpPr txBox="1">
            <a:spLocks/>
          </p:cNvSpPr>
          <p:nvPr/>
        </p:nvSpPr>
        <p:spPr>
          <a:xfrm>
            <a:off x="7713510" y="2029592"/>
            <a:ext cx="3175428" cy="3077284"/>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lnSpc>
                <a:spcPct val="110000"/>
              </a:lnSpc>
              <a:spcBef>
                <a:spcPts val="0"/>
              </a:spcBef>
            </a:pPr>
            <a:endParaRPr lang="en-US" b="1" dirty="0">
              <a:solidFill>
                <a:schemeClr val="bg1"/>
              </a:solidFill>
            </a:endParaRPr>
          </a:p>
          <a:p>
            <a:pPr>
              <a:lnSpc>
                <a:spcPct val="110000"/>
              </a:lnSpc>
              <a:spcBef>
                <a:spcPts val="0"/>
              </a:spcBef>
            </a:pPr>
            <a:endParaRPr lang="en-US" sz="2400" b="1" dirty="0">
              <a:solidFill>
                <a:schemeClr val="bg1"/>
              </a:solidFill>
            </a:endParaRPr>
          </a:p>
        </p:txBody>
      </p:sp>
      <p:sp>
        <p:nvSpPr>
          <p:cNvPr id="13" name="Content Placeholder 3" descr="&#10;">
            <a:extLst>
              <a:ext uri="{FF2B5EF4-FFF2-40B4-BE49-F238E27FC236}">
                <a16:creationId xmlns:a16="http://schemas.microsoft.com/office/drawing/2014/main" id="{30DF27AB-55AA-6DDA-11EB-C69D14A6C81C}"/>
              </a:ext>
            </a:extLst>
          </p:cNvPr>
          <p:cNvSpPr txBox="1">
            <a:spLocks/>
          </p:cNvSpPr>
          <p:nvPr/>
        </p:nvSpPr>
        <p:spPr>
          <a:xfrm>
            <a:off x="7189095" y="1859589"/>
            <a:ext cx="4665151" cy="4017919"/>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spcBef>
                <a:spcPts val="0"/>
              </a:spcBef>
            </a:pPr>
            <a:r>
              <a:rPr lang="en-US" sz="2800" b="1" dirty="0">
                <a:solidFill>
                  <a:schemeClr val="accent4"/>
                </a:solidFill>
                <a:latin typeface="Century Gothic"/>
              </a:rPr>
              <a:t>Alex Wassman, </a:t>
            </a:r>
            <a:r>
              <a:rPr lang="en-US" sz="2800" dirty="0">
                <a:solidFill>
                  <a:srgbClr val="FFC000"/>
                </a:solidFill>
              </a:rPr>
              <a:t>Instructor</a:t>
            </a:r>
          </a:p>
          <a:p>
            <a:pPr>
              <a:spcBef>
                <a:spcPts val="0"/>
              </a:spcBef>
            </a:pPr>
            <a:r>
              <a:rPr lang="en-US" sz="2400" dirty="0">
                <a:solidFill>
                  <a:schemeClr val="bg1"/>
                </a:solidFill>
                <a:latin typeface="Century Gothic"/>
              </a:rPr>
              <a:t>Traffic Management and Operations Engineer</a:t>
            </a:r>
          </a:p>
          <a:p>
            <a:pPr>
              <a:spcBef>
                <a:spcPts val="0"/>
              </a:spcBef>
            </a:pPr>
            <a:r>
              <a:rPr lang="en-US" sz="2400" dirty="0">
                <a:solidFill>
                  <a:schemeClr val="bg1"/>
                </a:solidFill>
                <a:latin typeface="Century Gothic"/>
              </a:rPr>
              <a:t>Missouri Department of Transportation (MoDOT)</a:t>
            </a:r>
            <a:endParaRPr lang="en-US" sz="2400" dirty="0">
              <a:solidFill>
                <a:schemeClr val="accent4"/>
              </a:solidFill>
              <a:latin typeface="Century Gothic"/>
            </a:endParaRPr>
          </a:p>
          <a:p>
            <a:pPr>
              <a:spcBef>
                <a:spcPts val="0"/>
              </a:spcBef>
            </a:pPr>
            <a:endParaRPr lang="en-US" sz="2400" dirty="0">
              <a:solidFill>
                <a:schemeClr val="accent4"/>
              </a:solidFill>
            </a:endParaRPr>
          </a:p>
          <a:p>
            <a:pPr>
              <a:spcBef>
                <a:spcPts val="0"/>
              </a:spcBef>
            </a:pPr>
            <a:r>
              <a:rPr lang="en-US" sz="2800" b="1" dirty="0">
                <a:solidFill>
                  <a:schemeClr val="accent4"/>
                </a:solidFill>
                <a:latin typeface="Century Gothic"/>
              </a:rPr>
              <a:t>Chris Lambert, </a:t>
            </a:r>
            <a:r>
              <a:rPr lang="en-US" sz="2800" dirty="0">
                <a:solidFill>
                  <a:srgbClr val="FFC000"/>
                </a:solidFill>
              </a:rPr>
              <a:t>Instructor</a:t>
            </a:r>
          </a:p>
          <a:p>
            <a:pPr>
              <a:lnSpc>
                <a:spcPct val="110000"/>
              </a:lnSpc>
              <a:spcBef>
                <a:spcPts val="0"/>
              </a:spcBef>
            </a:pPr>
            <a:r>
              <a:rPr lang="en-US" sz="2400" dirty="0">
                <a:solidFill>
                  <a:schemeClr val="bg1"/>
                </a:solidFill>
              </a:rPr>
              <a:t>Systems Consultant</a:t>
            </a:r>
          </a:p>
          <a:p>
            <a:pPr>
              <a:lnSpc>
                <a:spcPct val="110000"/>
              </a:lnSpc>
              <a:spcBef>
                <a:spcPts val="0"/>
              </a:spcBef>
            </a:pPr>
            <a:r>
              <a:rPr lang="en-US" sz="2400" dirty="0">
                <a:solidFill>
                  <a:schemeClr val="bg1"/>
                </a:solidFill>
              </a:rPr>
              <a:t>Kentucky Transportation Cabinet (KYTC) </a:t>
            </a:r>
          </a:p>
        </p:txBody>
      </p:sp>
      <p:sp>
        <p:nvSpPr>
          <p:cNvPr id="3" name="TextBox 2">
            <a:extLst>
              <a:ext uri="{FF2B5EF4-FFF2-40B4-BE49-F238E27FC236}">
                <a16:creationId xmlns:a16="http://schemas.microsoft.com/office/drawing/2014/main" id="{FEE266F0-2E95-B4AD-648D-C63A79B3422F}"/>
              </a:ext>
            </a:extLst>
          </p:cNvPr>
          <p:cNvSpPr txBox="1"/>
          <p:nvPr/>
        </p:nvSpPr>
        <p:spPr>
          <a:xfrm>
            <a:off x="594994" y="3454245"/>
            <a:ext cx="963725" cy="246221"/>
          </a:xfrm>
          <a:prstGeom prst="rect">
            <a:avLst/>
          </a:prstGeom>
          <a:noFill/>
        </p:spPr>
        <p:txBody>
          <a:bodyPr wrap="none" rtlCol="0">
            <a:spAutoFit/>
          </a:bodyPr>
          <a:lstStyle/>
          <a:p>
            <a:r>
              <a:rPr lang="en-US" sz="1000" dirty="0">
                <a:solidFill>
                  <a:schemeClr val="bg1"/>
                </a:solidFill>
              </a:rPr>
              <a:t>Source: FHWA.</a:t>
            </a:r>
          </a:p>
        </p:txBody>
      </p:sp>
      <p:sp>
        <p:nvSpPr>
          <p:cNvPr id="4" name="TextBox 3">
            <a:extLst>
              <a:ext uri="{FF2B5EF4-FFF2-40B4-BE49-F238E27FC236}">
                <a16:creationId xmlns:a16="http://schemas.microsoft.com/office/drawing/2014/main" id="{434AAC45-3A40-568D-5840-2B7AFA93A498}"/>
              </a:ext>
            </a:extLst>
          </p:cNvPr>
          <p:cNvSpPr txBox="1"/>
          <p:nvPr/>
        </p:nvSpPr>
        <p:spPr>
          <a:xfrm>
            <a:off x="5808699" y="3429000"/>
            <a:ext cx="1039067" cy="246221"/>
          </a:xfrm>
          <a:prstGeom prst="rect">
            <a:avLst/>
          </a:prstGeom>
          <a:noFill/>
        </p:spPr>
        <p:txBody>
          <a:bodyPr wrap="none" rtlCol="0">
            <a:spAutoFit/>
          </a:bodyPr>
          <a:lstStyle/>
          <a:p>
            <a:r>
              <a:rPr lang="en-US" sz="1000" dirty="0">
                <a:solidFill>
                  <a:schemeClr val="bg1"/>
                </a:solidFill>
              </a:rPr>
              <a:t>Source: MoDOT.</a:t>
            </a:r>
          </a:p>
        </p:txBody>
      </p:sp>
      <p:sp>
        <p:nvSpPr>
          <p:cNvPr id="6" name="TextBox 5">
            <a:extLst>
              <a:ext uri="{FF2B5EF4-FFF2-40B4-BE49-F238E27FC236}">
                <a16:creationId xmlns:a16="http://schemas.microsoft.com/office/drawing/2014/main" id="{9B2A6CA3-BE4A-0CE4-544D-F17D8DB3398D}"/>
              </a:ext>
            </a:extLst>
          </p:cNvPr>
          <p:cNvSpPr txBox="1"/>
          <p:nvPr/>
        </p:nvSpPr>
        <p:spPr>
          <a:xfrm>
            <a:off x="5823188" y="5726846"/>
            <a:ext cx="898003" cy="246221"/>
          </a:xfrm>
          <a:prstGeom prst="rect">
            <a:avLst/>
          </a:prstGeom>
          <a:noFill/>
        </p:spPr>
        <p:txBody>
          <a:bodyPr wrap="none" rtlCol="0">
            <a:spAutoFit/>
          </a:bodyPr>
          <a:lstStyle/>
          <a:p>
            <a:r>
              <a:rPr lang="en-US" sz="1000" dirty="0">
                <a:solidFill>
                  <a:schemeClr val="bg1"/>
                </a:solidFill>
              </a:rPr>
              <a:t>Source: KYTC.</a:t>
            </a:r>
          </a:p>
        </p:txBody>
      </p:sp>
      <p:pic>
        <p:nvPicPr>
          <p:cNvPr id="2" name="Picture 1" descr="Headshot of Ralph Volpe, Host,&#10;EDC6 Crowdsourcing Co-lead, FHWA Resource Center Operations Technical Service Team.&#10;">
            <a:extLst>
              <a:ext uri="{FF2B5EF4-FFF2-40B4-BE49-F238E27FC236}">
                <a16:creationId xmlns:a16="http://schemas.microsoft.com/office/drawing/2014/main" id="{1BDFB943-936A-4B1A-472E-284F8205935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682484" y="2010342"/>
            <a:ext cx="1097280" cy="1438910"/>
          </a:xfrm>
          <a:prstGeom prst="rect">
            <a:avLst/>
          </a:prstGeom>
          <a:noFill/>
          <a:ln>
            <a:solidFill>
              <a:schemeClr val="accent1"/>
            </a:solidFill>
          </a:ln>
          <a:extLst>
            <a:ext uri="{53640926-AAD7-44D8-BBD7-CCE9431645EC}">
              <a14:shadowObscured xmlns:a14="http://schemas.microsoft.com/office/drawing/2010/main"/>
            </a:ext>
          </a:extLst>
        </p:spPr>
      </p:pic>
      <p:pic>
        <p:nvPicPr>
          <p:cNvPr id="16" name="Picture 15" descr="Headshot of Alex Wassman, Instructor&#10;Traffic Management and Operations Engineer, Missouri Department of Transportation (MoDOT)&#10;">
            <a:extLst>
              <a:ext uri="{FF2B5EF4-FFF2-40B4-BE49-F238E27FC236}">
                <a16:creationId xmlns:a16="http://schemas.microsoft.com/office/drawing/2014/main" id="{24BB90A8-72B1-DB7C-AE83-466B922D41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5897525" y="2010343"/>
            <a:ext cx="1096010" cy="1438910"/>
          </a:xfrm>
          <a:prstGeom prst="rect">
            <a:avLst/>
          </a:prstGeom>
          <a:noFill/>
          <a:ln>
            <a:solidFill>
              <a:schemeClr val="accent1"/>
            </a:solidFill>
          </a:ln>
          <a:extLst>
            <a:ext uri="{53640926-AAD7-44D8-BBD7-CCE9431645EC}">
              <a14:shadowObscured xmlns:a14="http://schemas.microsoft.com/office/drawing/2010/main"/>
            </a:ext>
          </a:extLst>
        </p:spPr>
      </p:pic>
      <p:pic>
        <p:nvPicPr>
          <p:cNvPr id="17" name="Picture 16" descr="Headshot of Chris Lambert, Instructor&#10;Systems Consultant, Kentucky Transportation Cabinet (KYTC) ">
            <a:extLst>
              <a:ext uri="{FF2B5EF4-FFF2-40B4-BE49-F238E27FC236}">
                <a16:creationId xmlns:a16="http://schemas.microsoft.com/office/drawing/2014/main" id="{C6E4708D-008F-3BD7-19E8-15344AA7CD7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495" t="2066" r="2246" b="2380"/>
          <a:stretch/>
        </p:blipFill>
        <p:spPr bwMode="auto">
          <a:xfrm>
            <a:off x="5907980" y="4193674"/>
            <a:ext cx="1097280" cy="1533172"/>
          </a:xfrm>
          <a:prstGeom prst="rect">
            <a:avLst/>
          </a:prstGeom>
          <a:noFill/>
          <a:ln>
            <a:solidFill>
              <a:schemeClr val="accent1"/>
            </a:solidFill>
          </a:ln>
        </p:spPr>
      </p:pic>
      <p:sp>
        <p:nvSpPr>
          <p:cNvPr id="19" name="Slide Number Placeholder 1">
            <a:extLst>
              <a:ext uri="{FF2B5EF4-FFF2-40B4-BE49-F238E27FC236}">
                <a16:creationId xmlns:a16="http://schemas.microsoft.com/office/drawing/2014/main" id="{F28CD557-57AC-5EF6-EEEF-9E656A6A0F21}"/>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7</a:t>
            </a:fld>
            <a:endParaRPr lang="en-US" dirty="0">
              <a:solidFill>
                <a:schemeClr val="tx1"/>
              </a:solidFill>
            </a:endParaRPr>
          </a:p>
        </p:txBody>
      </p:sp>
    </p:spTree>
    <p:extLst>
      <p:ext uri="{BB962C8B-B14F-4D97-AF65-F5344CB8AC3E}">
        <p14:creationId xmlns:p14="http://schemas.microsoft.com/office/powerpoint/2010/main" val="34289448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6950-1764-341A-5D33-F08937B3F89A}"/>
              </a:ext>
            </a:extLst>
          </p:cNvPr>
          <p:cNvSpPr>
            <a:spLocks noGrp="1"/>
          </p:cNvSpPr>
          <p:nvPr>
            <p:ph type="title"/>
          </p:nvPr>
        </p:nvSpPr>
        <p:spPr/>
        <p:txBody>
          <a:bodyPr>
            <a:normAutofit fontScale="90000"/>
          </a:bodyPr>
          <a:lstStyle/>
          <a:p>
            <a:pPr>
              <a:lnSpc>
                <a:spcPct val="100000"/>
              </a:lnSpc>
            </a:pPr>
            <a:r>
              <a:rPr lang="en-US" dirty="0"/>
              <a:t>What is Your Agency’s State of Practice Regarding Modern Data Management? </a:t>
            </a:r>
          </a:p>
        </p:txBody>
      </p:sp>
      <p:sp>
        <p:nvSpPr>
          <p:cNvPr id="3" name="Content Placeholder 2">
            <a:extLst>
              <a:ext uri="{FF2B5EF4-FFF2-40B4-BE49-F238E27FC236}">
                <a16:creationId xmlns:a16="http://schemas.microsoft.com/office/drawing/2014/main" id="{86AE3B0A-5900-EB10-435C-96D4FF9DFE63}"/>
              </a:ext>
            </a:extLst>
          </p:cNvPr>
          <p:cNvSpPr>
            <a:spLocks noGrp="1"/>
          </p:cNvSpPr>
          <p:nvPr>
            <p:ph idx="1"/>
          </p:nvPr>
        </p:nvSpPr>
        <p:spPr>
          <a:xfrm>
            <a:off x="1235947" y="2105261"/>
            <a:ext cx="10117853" cy="3210399"/>
          </a:xfrm>
        </p:spPr>
        <p:txBody>
          <a:bodyPr>
            <a:normAutofit fontScale="92500" lnSpcReduction="10000"/>
          </a:bodyPr>
          <a:lstStyle/>
          <a:p>
            <a:pPr marL="0" indent="0">
              <a:lnSpc>
                <a:spcPct val="110000"/>
              </a:lnSpc>
              <a:buNone/>
            </a:pPr>
            <a:r>
              <a:rPr lang="en-US" dirty="0"/>
              <a:t>1 – nonexistent</a:t>
            </a:r>
          </a:p>
          <a:p>
            <a:pPr marL="0" indent="0">
              <a:lnSpc>
                <a:spcPct val="110000"/>
              </a:lnSpc>
              <a:buNone/>
            </a:pPr>
            <a:r>
              <a:rPr lang="en-US" dirty="0"/>
              <a:t>2 – exploration</a:t>
            </a:r>
          </a:p>
          <a:p>
            <a:pPr marL="0" indent="0">
              <a:lnSpc>
                <a:spcPct val="110000"/>
              </a:lnSpc>
              <a:buNone/>
            </a:pPr>
            <a:r>
              <a:rPr lang="en-US" dirty="0"/>
              <a:t>3 – some demonstrations</a:t>
            </a:r>
          </a:p>
          <a:p>
            <a:pPr marL="0" indent="0">
              <a:lnSpc>
                <a:spcPct val="110000"/>
              </a:lnSpc>
              <a:buNone/>
            </a:pPr>
            <a:r>
              <a:rPr lang="en-US" dirty="0"/>
              <a:t>4 – practiced by some groups </a:t>
            </a:r>
          </a:p>
          <a:p>
            <a:pPr marL="0" indent="0">
              <a:lnSpc>
                <a:spcPct val="110000"/>
              </a:lnSpc>
              <a:buNone/>
            </a:pPr>
            <a:r>
              <a:rPr lang="en-US" dirty="0"/>
              <a:t>5 – institutionalized (or nearly institutionalized)</a:t>
            </a:r>
          </a:p>
          <a:p>
            <a:pPr marL="0" indent="0">
              <a:lnSpc>
                <a:spcPct val="110000"/>
              </a:lnSpc>
              <a:buNone/>
            </a:pPr>
            <a:r>
              <a:rPr lang="en-US" dirty="0"/>
              <a:t>6 – Not sure</a:t>
            </a:r>
          </a:p>
          <a:p>
            <a:pPr>
              <a:lnSpc>
                <a:spcPct val="110000"/>
              </a:lnSpc>
            </a:pPr>
            <a:endParaRPr lang="en-US" dirty="0"/>
          </a:p>
        </p:txBody>
      </p:sp>
      <p:sp>
        <p:nvSpPr>
          <p:cNvPr id="4" name="Slide Number Placeholder 3">
            <a:extLst>
              <a:ext uri="{FF2B5EF4-FFF2-40B4-BE49-F238E27FC236}">
                <a16:creationId xmlns:a16="http://schemas.microsoft.com/office/drawing/2014/main" id="{5B5F5D4D-85DB-246F-FCC7-95D8B34F77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05478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0596" y="1257300"/>
            <a:ext cx="7204453" cy="889000"/>
          </a:xfrm>
        </p:spPr>
        <p:txBody>
          <a:bodyPr/>
          <a:lstStyle/>
          <a:p>
            <a:endParaRPr lang="en-US" dirty="0"/>
          </a:p>
        </p:txBody>
      </p:sp>
      <p:sp>
        <p:nvSpPr>
          <p:cNvPr id="3" name="Text Placeholder 2"/>
          <p:cNvSpPr>
            <a:spLocks noGrp="1"/>
          </p:cNvSpPr>
          <p:nvPr>
            <p:ph type="body" sz="half" idx="2"/>
          </p:nvPr>
        </p:nvSpPr>
        <p:spPr>
          <a:xfrm>
            <a:off x="3860596" y="2323306"/>
            <a:ext cx="5826035" cy="2899623"/>
          </a:xfrm>
        </p:spPr>
        <p:txBody>
          <a:bodyPr/>
          <a:lstStyle/>
          <a:p>
            <a:r>
              <a:rPr lang="en-US" dirty="0">
                <a:hlinkClick r:id="rId2"/>
              </a:rPr>
              <a:t>Chris.Lambert@ky.gov</a:t>
            </a:r>
            <a:endParaRPr lang="en-US" dirty="0"/>
          </a:p>
          <a:p>
            <a:r>
              <a:rPr lang="en-US" dirty="0"/>
              <a:t>@ChrisLambertKY</a:t>
            </a:r>
          </a:p>
        </p:txBody>
      </p:sp>
    </p:spTree>
    <p:extLst>
      <p:ext uri="{BB962C8B-B14F-4D97-AF65-F5344CB8AC3E}">
        <p14:creationId xmlns:p14="http://schemas.microsoft.com/office/powerpoint/2010/main" val="937322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86B7-E47D-AB52-772C-6257E3636EDB}"/>
              </a:ext>
            </a:extLst>
          </p:cNvPr>
          <p:cNvSpPr>
            <a:spLocks noGrp="1"/>
          </p:cNvSpPr>
          <p:nvPr>
            <p:ph type="title"/>
          </p:nvPr>
        </p:nvSpPr>
        <p:spPr/>
        <p:txBody>
          <a:bodyPr/>
          <a:lstStyle/>
          <a:p>
            <a:pPr algn="ctr"/>
            <a:r>
              <a:rPr lang="en-US" b="1" i="1" dirty="0"/>
              <a:t>Question, Answer, and Discussion</a:t>
            </a:r>
            <a:endParaRPr lang="en-US" b="1" dirty="0"/>
          </a:p>
        </p:txBody>
      </p:sp>
      <p:pic>
        <p:nvPicPr>
          <p:cNvPr id="6146" name="Picture 2" descr="bubble questions with hand selecting a bubble.">
            <a:extLst>
              <a:ext uri="{FF2B5EF4-FFF2-40B4-BE49-F238E27FC236}">
                <a16:creationId xmlns:a16="http://schemas.microsoft.com/office/drawing/2014/main" id="{44C9CF12-84E5-A3AE-3F23-6C5F2B27E632}"/>
              </a:ext>
              <a:ext uri="{C183D7F6-B498-43B3-948B-1728B52AA6E4}">
                <adec:decorative xmlns:adec="http://schemas.microsoft.com/office/drawing/2017/decorative" val="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0"/>
            <a:ext cx="12192000" cy="39077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2DCFF9-669D-DDCD-70A6-0BC692319E37}"/>
              </a:ext>
            </a:extLst>
          </p:cNvPr>
          <p:cNvSpPr txBox="1"/>
          <p:nvPr/>
        </p:nvSpPr>
        <p:spPr>
          <a:xfrm>
            <a:off x="10548645" y="3972570"/>
            <a:ext cx="1569876"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defTabSz="257175">
              <a:defRPr/>
            </a:pPr>
            <a:r>
              <a:rPr lang="en-US" sz="1000" dirty="0">
                <a:solidFill>
                  <a:schemeClr val="bg1"/>
                </a:solidFill>
                <a:latin typeface="Calibri" panose="020F0502020204030204" pitchFamily="34" charset="0"/>
                <a:cs typeface="Calibri" panose="020F0502020204030204" pitchFamily="34" charset="0"/>
              </a:rPr>
              <a:t>Source: Pixabay.</a:t>
            </a:r>
          </a:p>
        </p:txBody>
      </p:sp>
      <p:sp>
        <p:nvSpPr>
          <p:cNvPr id="4" name="Slide Number Placeholder 1">
            <a:extLst>
              <a:ext uri="{FF2B5EF4-FFF2-40B4-BE49-F238E27FC236}">
                <a16:creationId xmlns:a16="http://schemas.microsoft.com/office/drawing/2014/main" id="{567D9C42-49C0-6293-8EBA-1DB47F0102A6}"/>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72</a:t>
            </a:fld>
            <a:endParaRPr lang="en-US" dirty="0">
              <a:solidFill>
                <a:schemeClr val="tx1"/>
              </a:solidFill>
            </a:endParaRPr>
          </a:p>
        </p:txBody>
      </p:sp>
    </p:spTree>
    <p:extLst>
      <p:ext uri="{BB962C8B-B14F-4D97-AF65-F5344CB8AC3E}">
        <p14:creationId xmlns:p14="http://schemas.microsoft.com/office/powerpoint/2010/main" val="39968934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658567" y="416363"/>
            <a:ext cx="10425713" cy="1057951"/>
          </a:xfrm>
        </p:spPr>
        <p:txBody>
          <a:bodyPr>
            <a:normAutofit/>
          </a:bodyPr>
          <a:lstStyle/>
          <a:p>
            <a:r>
              <a:rPr lang="en-US" sz="4400" dirty="0"/>
              <a:t>Crowdsourced Data Resources</a:t>
            </a:r>
            <a:endParaRPr lang="en-US" dirty="0"/>
          </a:p>
        </p:txBody>
      </p:sp>
      <p:sp>
        <p:nvSpPr>
          <p:cNvPr id="3" name="Content Placeholder 2">
            <a:extLst>
              <a:ext uri="{FF2B5EF4-FFF2-40B4-BE49-F238E27FC236}">
                <a16:creationId xmlns:a16="http://schemas.microsoft.com/office/drawing/2014/main" id="{780C75CC-FE21-42FC-926F-783FC1F6F2DE}"/>
              </a:ext>
            </a:extLst>
          </p:cNvPr>
          <p:cNvSpPr>
            <a:spLocks noGrp="1"/>
          </p:cNvSpPr>
          <p:nvPr>
            <p:ph idx="1"/>
          </p:nvPr>
        </p:nvSpPr>
        <p:spPr>
          <a:xfrm>
            <a:off x="226142" y="1897626"/>
            <a:ext cx="7043338" cy="3661110"/>
          </a:xfrm>
        </p:spPr>
        <p:txBody>
          <a:bodyPr vert="horz" lIns="91440" tIns="45720" rIns="91440" bIns="45720" rtlCol="0" anchor="t">
            <a:noAutofit/>
          </a:bodyPr>
          <a:lstStyle/>
          <a:p>
            <a:pPr marL="347663" indent="-347663">
              <a:lnSpc>
                <a:spcPct val="110000"/>
              </a:lnSpc>
              <a:spcBef>
                <a:spcPts val="0"/>
              </a:spcBef>
              <a:spcAft>
                <a:spcPts val="600"/>
              </a:spcAft>
            </a:pPr>
            <a:r>
              <a:rPr lang="en-US" sz="2400" b="1" u="sng" dirty="0">
                <a:solidFill>
                  <a:schemeClr val="accent4"/>
                </a:solidFill>
                <a:latin typeface="Arial"/>
                <a:cs typeface="Arial"/>
                <a:hlinkClick r:id="rId3">
                  <a:extLst>
                    <a:ext uri="{A12FA001-AC4F-418D-AE19-62706E023703}">
                      <ahyp:hlinkClr xmlns:ahyp="http://schemas.microsoft.com/office/drawing/2018/hyperlinkcolor" val="tx"/>
                    </a:ext>
                  </a:extLst>
                </a:hlinkClick>
              </a:rPr>
              <a:t>Adventures in Crowdsourcing</a:t>
            </a:r>
            <a:r>
              <a:rPr lang="en-US" sz="2400" dirty="0">
                <a:latin typeface="Arial"/>
                <a:cs typeface="Arial"/>
              </a:rPr>
              <a:t> webinar on</a:t>
            </a:r>
            <a:r>
              <a:rPr lang="en-US" sz="2400" b="1" dirty="0">
                <a:latin typeface="Arial"/>
                <a:cs typeface="Arial"/>
              </a:rPr>
              <a:t> </a:t>
            </a:r>
            <a:r>
              <a:rPr lang="en-US" sz="2400" dirty="0">
                <a:latin typeface="Arial"/>
                <a:cs typeface="Arial"/>
              </a:rPr>
              <a:t>Validating Crowdsourced Data</a:t>
            </a:r>
          </a:p>
          <a:p>
            <a:pPr marL="347663" indent="-347663">
              <a:lnSpc>
                <a:spcPct val="100000"/>
              </a:lnSpc>
              <a:spcBef>
                <a:spcPts val="0"/>
              </a:spcBef>
              <a:spcAft>
                <a:spcPts val="1800"/>
              </a:spcAft>
              <a:buFont typeface="Arial" panose="020B0604020202020204" pitchFamily="34" charset="0"/>
              <a:buChar char="•"/>
            </a:pPr>
            <a:r>
              <a:rPr lang="en-US" sz="2400" b="1" dirty="0">
                <a:solidFill>
                  <a:srgbClr val="FFC000"/>
                </a:solidFill>
                <a:latin typeface="Arial"/>
                <a:cs typeface="Arial"/>
                <a:hlinkClick r:id="" action="ppaction://noaction">
                  <a:extLst>
                    <a:ext uri="{A12FA001-AC4F-418D-AE19-62706E023703}">
                      <ahyp:hlinkClr xmlns:ahyp="http://schemas.microsoft.com/office/drawing/2018/hyperlinkcolor" val="tx"/>
                    </a:ext>
                  </a:extLst>
                </a:hlinkClick>
              </a:rPr>
              <a:t>Lake County Free Travel Time </a:t>
            </a:r>
            <a:r>
              <a:rPr lang="en-US" sz="2400" b="1" dirty="0">
                <a:solidFill>
                  <a:srgbClr val="FFC000"/>
                </a:solidFill>
                <a:latin typeface="Arial"/>
                <a:cs typeface="Arial"/>
                <a:hlinkClick r:id="rId4">
                  <a:extLst>
                    <a:ext uri="{A12FA001-AC4F-418D-AE19-62706E023703}">
                      <ahyp:hlinkClr xmlns:ahyp="http://schemas.microsoft.com/office/drawing/2018/hyperlinkcolor" val="tx"/>
                    </a:ext>
                  </a:extLst>
                </a:hlinkClick>
              </a:rPr>
              <a:t>Poller:</a:t>
            </a:r>
            <a:r>
              <a:rPr lang="en-US" sz="2400" b="1" dirty="0">
                <a:solidFill>
                  <a:srgbClr val="FFC000"/>
                </a:solidFill>
                <a:latin typeface="Arial"/>
                <a:cs typeface="Arial"/>
              </a:rPr>
              <a:t> </a:t>
            </a:r>
            <a:r>
              <a:rPr lang="en-US" sz="2400" dirty="0"/>
              <a:t>Free GitHub Code for Waze</a:t>
            </a:r>
            <a:r>
              <a:rPr lang="en-US" sz="2400" baseline="30000" dirty="0"/>
              <a:t>®</a:t>
            </a:r>
            <a:r>
              <a:rPr lang="en-US" sz="2400" dirty="0"/>
              <a:t> Connected Cities partners to send email alerts for defined road segments that become "congested."</a:t>
            </a:r>
          </a:p>
          <a:p>
            <a:pPr marL="347663" indent="-347663">
              <a:lnSpc>
                <a:spcPct val="100000"/>
              </a:lnSpc>
              <a:spcBef>
                <a:spcPts val="0"/>
              </a:spcBef>
              <a:spcAft>
                <a:spcPts val="1800"/>
              </a:spcAft>
              <a:buFont typeface="Arial" panose="020B0604020202020204" pitchFamily="34" charset="0"/>
              <a:buChar char="•"/>
            </a:pPr>
            <a:r>
              <a:rPr lang="en-US" sz="2400" b="1" dirty="0">
                <a:solidFill>
                  <a:schemeClr val="accent4"/>
                </a:solidFill>
                <a:hlinkClick r:id="rId5">
                  <a:extLst>
                    <a:ext uri="{A12FA001-AC4F-418D-AE19-62706E023703}">
                      <ahyp:hlinkClr xmlns:ahyp="http://schemas.microsoft.com/office/drawing/2018/hyperlinkcolor" val="tx"/>
                    </a:ext>
                  </a:extLst>
                </a:hlinkClick>
              </a:rPr>
              <a:t>The Eastern Transportation Coalition Coalition Vehicle Probe Project:</a:t>
            </a:r>
            <a:r>
              <a:rPr lang="en-US" sz="2400" b="1" dirty="0">
                <a:solidFill>
                  <a:schemeClr val="accent4"/>
                </a:solidFill>
              </a:rPr>
              <a:t> </a:t>
            </a:r>
            <a:r>
              <a:rPr lang="en-US" sz="2400" dirty="0"/>
              <a:t>INRIX</a:t>
            </a:r>
            <a:r>
              <a:rPr lang="en-US" sz="2400" baseline="30000" dirty="0"/>
              <a:t>®</a:t>
            </a:r>
            <a:r>
              <a:rPr lang="en-US" sz="2400" dirty="0"/>
              <a:t>, HERE</a:t>
            </a:r>
            <a:r>
              <a:rPr lang="en-US" sz="2400" baseline="30000" dirty="0"/>
              <a:t>®</a:t>
            </a:r>
            <a:r>
              <a:rPr lang="en-US" sz="2400" dirty="0"/>
              <a:t>, and TomTom</a:t>
            </a:r>
            <a:r>
              <a:rPr lang="en-US" sz="2400" baseline="30000" dirty="0"/>
              <a:t>®</a:t>
            </a:r>
            <a:r>
              <a:rPr lang="en-US" sz="2400" dirty="0"/>
              <a:t> resource guides and validation reports.</a:t>
            </a:r>
          </a:p>
        </p:txBody>
      </p:sp>
      <p:pic>
        <p:nvPicPr>
          <p:cNvPr id="8" name="Picture 7" descr="The image is of the FHWA EDC6 Crowdsourcing for Advancing Operations website.&#10;">
            <a:hlinkClick r:id="rId6"/>
            <a:extLst>
              <a:ext uri="{FF2B5EF4-FFF2-40B4-BE49-F238E27FC236}">
                <a16:creationId xmlns:a16="http://schemas.microsoft.com/office/drawing/2014/main" id="{893D77F2-4229-4275-8B5D-4F90F19BF68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608822" y="2142945"/>
            <a:ext cx="4171269" cy="3112366"/>
          </a:xfrm>
          <a:prstGeom prst="rect">
            <a:avLst/>
          </a:prstGeom>
          <a:solidFill>
            <a:srgbClr val="E5C2E9"/>
          </a:solidFill>
        </p:spPr>
      </p:pic>
      <p:sp>
        <p:nvSpPr>
          <p:cNvPr id="9" name="Rectangle 8">
            <a:extLst>
              <a:ext uri="{FF2B5EF4-FFF2-40B4-BE49-F238E27FC236}">
                <a16:creationId xmlns:a16="http://schemas.microsoft.com/office/drawing/2014/main" id="{FF520ED6-5FA5-4C24-AB00-CA7DC54E9911}"/>
              </a:ext>
            </a:extLst>
          </p:cNvPr>
          <p:cNvSpPr/>
          <p:nvPr/>
        </p:nvSpPr>
        <p:spPr>
          <a:xfrm>
            <a:off x="7608821" y="5255311"/>
            <a:ext cx="4171270" cy="522515"/>
          </a:xfrm>
          <a:prstGeom prst="rect">
            <a:avLst/>
          </a:prstGeom>
          <a:solidFill>
            <a:srgbClr val="5E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FHWA EDC-6 Crowdsourcing for Advancing Operation Resource Site (</a:t>
            </a:r>
            <a:r>
              <a:rPr lang="en-US" sz="1600" b="1" dirty="0">
                <a:solidFill>
                  <a:schemeClr val="accent4"/>
                </a:solidFill>
                <a:hlinkClick r:id="rId8" action="ppaction://hlinkfile">
                  <a:extLst>
                    <a:ext uri="{A12FA001-AC4F-418D-AE19-62706E023703}">
                      <ahyp:hlinkClr xmlns:ahyp="http://schemas.microsoft.com/office/drawing/2018/hyperlinkcolor" val="tx"/>
                    </a:ext>
                  </a:extLst>
                </a:hlinkClick>
              </a:rPr>
              <a:t>bit.ly/CS4Ops</a:t>
            </a:r>
            <a:r>
              <a:rPr lang="en-US" sz="1600" b="1" dirty="0"/>
              <a:t>)</a:t>
            </a:r>
          </a:p>
        </p:txBody>
      </p:sp>
      <p:sp>
        <p:nvSpPr>
          <p:cNvPr id="5" name="TextBox 4">
            <a:extLst>
              <a:ext uri="{FF2B5EF4-FFF2-40B4-BE49-F238E27FC236}">
                <a16:creationId xmlns:a16="http://schemas.microsoft.com/office/drawing/2014/main" id="{511074C4-0164-7922-A4C1-BBB1CC9DA941}"/>
              </a:ext>
            </a:extLst>
          </p:cNvPr>
          <p:cNvSpPr txBox="1"/>
          <p:nvPr/>
        </p:nvSpPr>
        <p:spPr>
          <a:xfrm rot="16200000">
            <a:off x="11110861" y="4945083"/>
            <a:ext cx="1569876"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257175">
              <a:defRPr/>
            </a:pPr>
            <a:r>
              <a:rPr lang="en-US" sz="1000" dirty="0">
                <a:solidFill>
                  <a:schemeClr val="bg1"/>
                </a:solidFill>
                <a:latin typeface="Calibri" panose="020F0502020204030204" pitchFamily="34" charset="0"/>
                <a:cs typeface="Calibri" panose="020F0502020204030204" pitchFamily="34" charset="0"/>
              </a:rPr>
              <a:t>Source: FHWA.</a:t>
            </a:r>
          </a:p>
        </p:txBody>
      </p:sp>
      <p:sp>
        <p:nvSpPr>
          <p:cNvPr id="6" name="Slide Number Placeholder 1">
            <a:extLst>
              <a:ext uri="{FF2B5EF4-FFF2-40B4-BE49-F238E27FC236}">
                <a16:creationId xmlns:a16="http://schemas.microsoft.com/office/drawing/2014/main" id="{70765A2F-E1BA-2CEC-D2FC-5ED80441380A}"/>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73</a:t>
            </a:fld>
            <a:endParaRPr lang="en-US" dirty="0">
              <a:solidFill>
                <a:schemeClr val="tx1"/>
              </a:solidFill>
            </a:endParaRPr>
          </a:p>
        </p:txBody>
      </p:sp>
      <p:cxnSp>
        <p:nvCxnSpPr>
          <p:cNvPr id="7" name="Straight Connector 6">
            <a:extLst>
              <a:ext uri="{FF2B5EF4-FFF2-40B4-BE49-F238E27FC236}">
                <a16:creationId xmlns:a16="http://schemas.microsoft.com/office/drawing/2014/main" id="{54DA5D61-5FF0-0840-EE6B-D64ACB69E017}"/>
              </a:ext>
            </a:extLst>
          </p:cNvPr>
          <p:cNvCxnSpPr/>
          <p:nvPr/>
        </p:nvCxnSpPr>
        <p:spPr>
          <a:xfrm>
            <a:off x="7608821" y="2142945"/>
            <a:ext cx="4171270"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558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838200" y="243436"/>
            <a:ext cx="11127658" cy="1325563"/>
          </a:xfrm>
        </p:spPr>
        <p:txBody>
          <a:bodyPr>
            <a:normAutofit/>
          </a:bodyPr>
          <a:lstStyle/>
          <a:p>
            <a:r>
              <a:rPr lang="en-US" dirty="0"/>
              <a:t>Data Management Resources</a:t>
            </a:r>
          </a:p>
        </p:txBody>
      </p:sp>
      <p:sp>
        <p:nvSpPr>
          <p:cNvPr id="8" name="Content Placeholder 2">
            <a:extLst>
              <a:ext uri="{FF2B5EF4-FFF2-40B4-BE49-F238E27FC236}">
                <a16:creationId xmlns:a16="http://schemas.microsoft.com/office/drawing/2014/main" id="{6B24D5CB-EB9A-47E8-A3C9-768B592C5CC9}"/>
              </a:ext>
            </a:extLst>
          </p:cNvPr>
          <p:cNvSpPr>
            <a:spLocks noGrp="1"/>
          </p:cNvSpPr>
          <p:nvPr>
            <p:ph idx="1"/>
          </p:nvPr>
        </p:nvSpPr>
        <p:spPr>
          <a:xfrm>
            <a:off x="510653" y="1880866"/>
            <a:ext cx="7105761" cy="4252327"/>
          </a:xfrm>
        </p:spPr>
        <p:txBody>
          <a:bodyPr>
            <a:noAutofit/>
          </a:bodyPr>
          <a:lstStyle/>
          <a:p>
            <a:pPr marL="0" indent="0">
              <a:lnSpc>
                <a:spcPct val="100000"/>
              </a:lnSpc>
              <a:spcBef>
                <a:spcPts val="0"/>
              </a:spcBef>
              <a:spcAft>
                <a:spcPts val="600"/>
              </a:spcAft>
              <a:buNone/>
            </a:pPr>
            <a:r>
              <a:rPr lang="en-US" sz="2400" u="sng" dirty="0">
                <a:solidFill>
                  <a:schemeClr val="accent4"/>
                </a:solidFill>
                <a:hlinkClick r:id="rId3">
                  <a:extLst>
                    <a:ext uri="{A12FA001-AC4F-418D-AE19-62706E023703}">
                      <ahyp:hlinkClr xmlns:ahyp="http://schemas.microsoft.com/office/drawing/2018/hyperlinkcolor" val="tx"/>
                    </a:ext>
                  </a:extLst>
                </a:hlinkClick>
              </a:rPr>
              <a:t>Adventures in Crowdsourcing</a:t>
            </a:r>
            <a:r>
              <a:rPr lang="en-US" sz="2400" dirty="0"/>
              <a:t> webinars with data management content:</a:t>
            </a:r>
          </a:p>
          <a:p>
            <a:pPr marL="571500" indent="-342900">
              <a:lnSpc>
                <a:spcPct val="100000"/>
              </a:lnSpc>
              <a:spcBef>
                <a:spcPts val="0"/>
              </a:spcBef>
              <a:spcAft>
                <a:spcPts val="600"/>
              </a:spcAft>
            </a:pPr>
            <a:r>
              <a:rPr lang="en-US" sz="2400" i="1" dirty="0">
                <a:solidFill>
                  <a:schemeClr val="accent4"/>
                </a:solidFill>
                <a:hlinkClick r:id="rId4">
                  <a:extLst>
                    <a:ext uri="{A12FA001-AC4F-418D-AE19-62706E023703}">
                      <ahyp:hlinkClr xmlns:ahyp="http://schemas.microsoft.com/office/drawing/2018/hyperlinkcolor" val="tx"/>
                    </a:ext>
                  </a:extLst>
                </a:hlinkClick>
              </a:rPr>
              <a:t>Data Management and Governance</a:t>
            </a:r>
            <a:endParaRPr lang="en-US" sz="2400" i="1" dirty="0">
              <a:solidFill>
                <a:schemeClr val="accent4"/>
              </a:solidFill>
            </a:endParaRPr>
          </a:p>
          <a:p>
            <a:pPr marL="571500" indent="-342900">
              <a:lnSpc>
                <a:spcPct val="100000"/>
              </a:lnSpc>
              <a:spcBef>
                <a:spcPts val="0"/>
              </a:spcBef>
              <a:spcAft>
                <a:spcPts val="600"/>
              </a:spcAft>
            </a:pPr>
            <a:r>
              <a:rPr lang="en-US" sz="2400" i="1" dirty="0">
                <a:solidFill>
                  <a:schemeClr val="accent4"/>
                </a:solidFill>
                <a:hlinkClick r:id="rId5">
                  <a:extLst>
                    <a:ext uri="{A12FA001-AC4F-418D-AE19-62706E023703}">
                      <ahyp:hlinkClr xmlns:ahyp="http://schemas.microsoft.com/office/drawing/2018/hyperlinkcolor" val="tx"/>
                    </a:ext>
                  </a:extLst>
                </a:hlinkClick>
              </a:rPr>
              <a:t>New Destinations with FHWA EDC-6 Innovation</a:t>
            </a:r>
            <a:r>
              <a:rPr lang="en-US" sz="2400" i="1" dirty="0">
                <a:solidFill>
                  <a:schemeClr val="accent4"/>
                </a:solidFill>
              </a:rPr>
              <a:t>: </a:t>
            </a:r>
            <a:r>
              <a:rPr lang="en-US" sz="2400" dirty="0"/>
              <a:t>Modern Data Management</a:t>
            </a:r>
          </a:p>
          <a:p>
            <a:pPr marL="0" indent="0">
              <a:lnSpc>
                <a:spcPct val="100000"/>
              </a:lnSpc>
              <a:spcBef>
                <a:spcPts val="1200"/>
              </a:spcBef>
              <a:spcAft>
                <a:spcPts val="600"/>
              </a:spcAft>
              <a:buNone/>
            </a:pPr>
            <a:r>
              <a:rPr lang="en-US" sz="2400" dirty="0">
                <a:solidFill>
                  <a:schemeClr val="accent4"/>
                </a:solidFill>
                <a:hlinkClick r:id="rId6">
                  <a:extLst>
                    <a:ext uri="{A12FA001-AC4F-418D-AE19-62706E023703}">
                      <ahyp:hlinkClr xmlns:ahyp="http://schemas.microsoft.com/office/drawing/2018/hyperlinkcolor" val="tx"/>
                    </a:ext>
                  </a:extLst>
                </a:hlinkClick>
              </a:rPr>
              <a:t>National Cooperative Highway Research Program Report 952</a:t>
            </a:r>
            <a:r>
              <a:rPr lang="en-US" sz="2400" dirty="0">
                <a:solidFill>
                  <a:schemeClr val="accent4"/>
                </a:solidFill>
              </a:rPr>
              <a:t> </a:t>
            </a:r>
            <a:r>
              <a:rPr lang="en-US" sz="2400" i="1" dirty="0"/>
              <a:t>Guidebook for Managing Data from Emerging Technologies for Transportation </a:t>
            </a:r>
          </a:p>
          <a:p>
            <a:pPr marL="0" indent="0">
              <a:lnSpc>
                <a:spcPct val="100000"/>
              </a:lnSpc>
              <a:spcBef>
                <a:spcPts val="1200"/>
              </a:spcBef>
              <a:spcAft>
                <a:spcPts val="600"/>
              </a:spcAft>
              <a:buNone/>
            </a:pPr>
            <a:r>
              <a:rPr lang="en-US" sz="2400" dirty="0">
                <a:solidFill>
                  <a:schemeClr val="accent4"/>
                </a:solidFill>
              </a:rPr>
              <a:t>FHWA Data Business Plan Report</a:t>
            </a:r>
          </a:p>
          <a:p>
            <a:pPr marL="0" indent="0">
              <a:lnSpc>
                <a:spcPct val="100000"/>
              </a:lnSpc>
              <a:spcBef>
                <a:spcPts val="1200"/>
              </a:spcBef>
              <a:spcAft>
                <a:spcPts val="600"/>
              </a:spcAft>
              <a:buNone/>
            </a:pPr>
            <a:endParaRPr lang="en-US" sz="2400" dirty="0"/>
          </a:p>
        </p:txBody>
      </p:sp>
      <p:sp>
        <p:nvSpPr>
          <p:cNvPr id="5" name="Slide Number Placeholder 1">
            <a:extLst>
              <a:ext uri="{FF2B5EF4-FFF2-40B4-BE49-F238E27FC236}">
                <a16:creationId xmlns:a16="http://schemas.microsoft.com/office/drawing/2014/main" id="{BC6A66E8-7B33-5CB6-81C9-360E8D1B717D}"/>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74</a:t>
            </a:fld>
            <a:endParaRPr lang="en-US" dirty="0">
              <a:solidFill>
                <a:schemeClr val="tx1"/>
              </a:solidFill>
            </a:endParaRPr>
          </a:p>
        </p:txBody>
      </p:sp>
      <p:pic>
        <p:nvPicPr>
          <p:cNvPr id="4" name="Picture 3" descr="The image is of the FHWA EDC6 Crowdsourcing for Advancing Operations website.&#10;">
            <a:hlinkClick r:id="rId7"/>
            <a:extLst>
              <a:ext uri="{FF2B5EF4-FFF2-40B4-BE49-F238E27FC236}">
                <a16:creationId xmlns:a16="http://schemas.microsoft.com/office/drawing/2014/main" id="{E922200B-F1ED-E514-3209-25EBD94FFF9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608822" y="2142945"/>
            <a:ext cx="4171269" cy="3112366"/>
          </a:xfrm>
          <a:prstGeom prst="rect">
            <a:avLst/>
          </a:prstGeom>
          <a:solidFill>
            <a:srgbClr val="E5C2E9"/>
          </a:solidFill>
        </p:spPr>
      </p:pic>
      <p:sp>
        <p:nvSpPr>
          <p:cNvPr id="6" name="Rectangle 5">
            <a:extLst>
              <a:ext uri="{FF2B5EF4-FFF2-40B4-BE49-F238E27FC236}">
                <a16:creationId xmlns:a16="http://schemas.microsoft.com/office/drawing/2014/main" id="{F8686479-213F-D641-0DE9-E7D021ECD31D}"/>
              </a:ext>
            </a:extLst>
          </p:cNvPr>
          <p:cNvSpPr/>
          <p:nvPr/>
        </p:nvSpPr>
        <p:spPr>
          <a:xfrm>
            <a:off x="7608821" y="5255311"/>
            <a:ext cx="4171270" cy="522515"/>
          </a:xfrm>
          <a:prstGeom prst="rect">
            <a:avLst/>
          </a:prstGeom>
          <a:solidFill>
            <a:srgbClr val="5E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FHWA EDC-6 Crowdsourcing for Advancing Operation Resource Site (</a:t>
            </a:r>
            <a:r>
              <a:rPr lang="en-US" sz="1600" b="1" dirty="0">
                <a:solidFill>
                  <a:schemeClr val="accent4"/>
                </a:solidFill>
                <a:hlinkClick r:id="rId9" action="ppaction://hlinkfile">
                  <a:extLst>
                    <a:ext uri="{A12FA001-AC4F-418D-AE19-62706E023703}">
                      <ahyp:hlinkClr xmlns:ahyp="http://schemas.microsoft.com/office/drawing/2018/hyperlinkcolor" val="tx"/>
                    </a:ext>
                  </a:extLst>
                </a:hlinkClick>
              </a:rPr>
              <a:t>bit.ly/CS4Ops</a:t>
            </a:r>
            <a:r>
              <a:rPr lang="en-US" sz="1600" b="1" dirty="0"/>
              <a:t>)</a:t>
            </a:r>
          </a:p>
        </p:txBody>
      </p:sp>
      <p:sp>
        <p:nvSpPr>
          <p:cNvPr id="9" name="TextBox 8">
            <a:extLst>
              <a:ext uri="{FF2B5EF4-FFF2-40B4-BE49-F238E27FC236}">
                <a16:creationId xmlns:a16="http://schemas.microsoft.com/office/drawing/2014/main" id="{6B8F4A64-EA2D-17A5-4916-4C0513766AA2}"/>
              </a:ext>
            </a:extLst>
          </p:cNvPr>
          <p:cNvSpPr txBox="1"/>
          <p:nvPr/>
        </p:nvSpPr>
        <p:spPr>
          <a:xfrm rot="16200000">
            <a:off x="11110861" y="4945083"/>
            <a:ext cx="1569876"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257175">
              <a:defRPr/>
            </a:pPr>
            <a:r>
              <a:rPr lang="en-US" sz="1000" dirty="0">
                <a:solidFill>
                  <a:schemeClr val="bg1"/>
                </a:solidFill>
                <a:latin typeface="Calibri" panose="020F0502020204030204" pitchFamily="34" charset="0"/>
                <a:cs typeface="Calibri" panose="020F0502020204030204" pitchFamily="34" charset="0"/>
              </a:rPr>
              <a:t>Source: FHWA.</a:t>
            </a:r>
          </a:p>
        </p:txBody>
      </p:sp>
      <p:cxnSp>
        <p:nvCxnSpPr>
          <p:cNvPr id="10" name="Straight Connector 9">
            <a:extLst>
              <a:ext uri="{FF2B5EF4-FFF2-40B4-BE49-F238E27FC236}">
                <a16:creationId xmlns:a16="http://schemas.microsoft.com/office/drawing/2014/main" id="{1547CB80-7F44-1CB0-57A3-40A06674F1C1}"/>
              </a:ext>
            </a:extLst>
          </p:cNvPr>
          <p:cNvCxnSpPr/>
          <p:nvPr/>
        </p:nvCxnSpPr>
        <p:spPr>
          <a:xfrm>
            <a:off x="7608821" y="2142945"/>
            <a:ext cx="4171270"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916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B72D-2204-4D03-F59E-B818E206CB80}"/>
              </a:ext>
            </a:extLst>
          </p:cNvPr>
          <p:cNvSpPr>
            <a:spLocks noGrp="1"/>
          </p:cNvSpPr>
          <p:nvPr>
            <p:ph type="title"/>
          </p:nvPr>
        </p:nvSpPr>
        <p:spPr>
          <a:xfrm>
            <a:off x="432220" y="365125"/>
            <a:ext cx="10515600" cy="1096290"/>
          </a:xfrm>
        </p:spPr>
        <p:txBody>
          <a:bodyPr>
            <a:normAutofit fontScale="90000"/>
          </a:bodyPr>
          <a:lstStyle/>
          <a:p>
            <a:r>
              <a:rPr lang="en-US" dirty="0"/>
              <a:t>Crowdsourcing Beyond Round Six of the Every Day Counts (EDC) Program</a:t>
            </a:r>
          </a:p>
        </p:txBody>
      </p:sp>
      <p:sp>
        <p:nvSpPr>
          <p:cNvPr id="3" name="Content Placeholder 2">
            <a:extLst>
              <a:ext uri="{FF2B5EF4-FFF2-40B4-BE49-F238E27FC236}">
                <a16:creationId xmlns:a16="http://schemas.microsoft.com/office/drawing/2014/main" id="{028E78BD-8A7C-448C-D9AF-4FD8D1EA2F2D}"/>
              </a:ext>
            </a:extLst>
          </p:cNvPr>
          <p:cNvSpPr>
            <a:spLocks noGrp="1"/>
          </p:cNvSpPr>
          <p:nvPr>
            <p:ph idx="1"/>
          </p:nvPr>
        </p:nvSpPr>
        <p:spPr>
          <a:xfrm>
            <a:off x="278039" y="1840668"/>
            <a:ext cx="4100236" cy="4099588"/>
          </a:xfrm>
        </p:spPr>
        <p:txBody>
          <a:bodyPr/>
          <a:lstStyle/>
          <a:p>
            <a:pPr>
              <a:lnSpc>
                <a:spcPct val="100000"/>
              </a:lnSpc>
              <a:spcBef>
                <a:spcPts val="1800"/>
              </a:spcBef>
            </a:pPr>
            <a:r>
              <a:rPr lang="en-US" sz="2400" dirty="0"/>
              <a:t>New web presence</a:t>
            </a:r>
          </a:p>
          <a:p>
            <a:pPr>
              <a:lnSpc>
                <a:spcPct val="100000"/>
              </a:lnSpc>
              <a:spcBef>
                <a:spcPts val="1800"/>
              </a:spcBef>
            </a:pPr>
            <a:r>
              <a:rPr lang="en-US" sz="2400" dirty="0"/>
              <a:t>Continue course delivery</a:t>
            </a:r>
          </a:p>
          <a:p>
            <a:pPr>
              <a:lnSpc>
                <a:spcPct val="100000"/>
              </a:lnSpc>
              <a:spcBef>
                <a:spcPts val="1800"/>
              </a:spcBef>
            </a:pPr>
            <a:r>
              <a:rPr lang="en-US" sz="2400" dirty="0"/>
              <a:t>Continue technical support</a:t>
            </a:r>
          </a:p>
          <a:p>
            <a:pPr>
              <a:lnSpc>
                <a:spcPct val="100000"/>
              </a:lnSpc>
              <a:spcBef>
                <a:spcPts val="1800"/>
              </a:spcBef>
            </a:pPr>
            <a:r>
              <a:rPr lang="en-US" sz="2400" dirty="0"/>
              <a:t>Continue free access to the EDC-6 Adventures in Crowdsourcing webinar series hosted by the National Operations Center of Excellence</a:t>
            </a:r>
            <a:endParaRPr lang="en-US" dirty="0"/>
          </a:p>
        </p:txBody>
      </p:sp>
      <p:sp>
        <p:nvSpPr>
          <p:cNvPr id="7" name="TextBox 6">
            <a:extLst>
              <a:ext uri="{FF2B5EF4-FFF2-40B4-BE49-F238E27FC236}">
                <a16:creationId xmlns:a16="http://schemas.microsoft.com/office/drawing/2014/main" id="{8F751057-84AB-89EE-92CC-1D9A819D86DD}"/>
              </a:ext>
            </a:extLst>
          </p:cNvPr>
          <p:cNvSpPr txBox="1"/>
          <p:nvPr/>
        </p:nvSpPr>
        <p:spPr>
          <a:xfrm>
            <a:off x="4623293" y="5884938"/>
            <a:ext cx="7510651" cy="369332"/>
          </a:xfrm>
          <a:prstGeom prst="rect">
            <a:avLst/>
          </a:prstGeom>
          <a:noFill/>
        </p:spPr>
        <p:txBody>
          <a:bodyPr wrap="square" rtlCol="0">
            <a:spAutoFit/>
          </a:bodyPr>
          <a:lstStyle/>
          <a:p>
            <a:r>
              <a:rPr lang="en-US" dirty="0">
                <a:solidFill>
                  <a:schemeClr val="bg1"/>
                </a:solidFill>
              </a:rPr>
              <a:t>Concept website in development and intended for FHWA Office of Operations.</a:t>
            </a:r>
          </a:p>
        </p:txBody>
      </p:sp>
      <p:sp>
        <p:nvSpPr>
          <p:cNvPr id="5" name="TextBox 8">
            <a:extLst>
              <a:ext uri="{FF2B5EF4-FFF2-40B4-BE49-F238E27FC236}">
                <a16:creationId xmlns:a16="http://schemas.microsoft.com/office/drawing/2014/main" id="{3DBD7CB5-14F0-590B-0A5C-55B9517E1291}"/>
              </a:ext>
            </a:extLst>
          </p:cNvPr>
          <p:cNvSpPr txBox="1">
            <a:spLocks noChangeArrowheads="1"/>
          </p:cNvSpPr>
          <p:nvPr/>
        </p:nvSpPr>
        <p:spPr bwMode="auto">
          <a:xfrm rot="16200000">
            <a:off x="3667649" y="4995121"/>
            <a:ext cx="16599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spcBef>
                <a:spcPts val="0"/>
              </a:spcBef>
              <a:defRPr/>
            </a:pPr>
            <a:r>
              <a:rPr lang="en-US" altLang="en-US" sz="1000" dirty="0">
                <a:solidFill>
                  <a:schemeClr val="bg1"/>
                </a:solidFill>
                <a:latin typeface="Calibri" panose="020F0502020204030204" pitchFamily="34" charset="0"/>
                <a:ea typeface="+mn-ea"/>
                <a:cs typeface="Calibri" panose="020F0502020204030204" pitchFamily="34" charset="0"/>
              </a:rPr>
              <a:t>Source: FHWA.</a:t>
            </a:r>
          </a:p>
        </p:txBody>
      </p:sp>
      <p:sp>
        <p:nvSpPr>
          <p:cNvPr id="8" name="Slide Number Placeholder 1">
            <a:extLst>
              <a:ext uri="{FF2B5EF4-FFF2-40B4-BE49-F238E27FC236}">
                <a16:creationId xmlns:a16="http://schemas.microsoft.com/office/drawing/2014/main" id="{1D1C65F8-C9F9-A393-E7C5-57AB4E54CCDB}"/>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75</a:t>
            </a:fld>
            <a:endParaRPr lang="en-US" dirty="0">
              <a:solidFill>
                <a:schemeClr val="tx1"/>
              </a:solidFill>
            </a:endParaRPr>
          </a:p>
        </p:txBody>
      </p:sp>
      <p:pic>
        <p:nvPicPr>
          <p:cNvPr id="10" name="Picture 9" descr="Image depicts a draft screenshot of the forthcoming Office of Operations Crowdsourcing website.">
            <a:extLst>
              <a:ext uri="{FF2B5EF4-FFF2-40B4-BE49-F238E27FC236}">
                <a16:creationId xmlns:a16="http://schemas.microsoft.com/office/drawing/2014/main" id="{1051F775-2BAF-E933-13D5-16E5AF1F459C}"/>
              </a:ext>
            </a:extLst>
          </p:cNvPr>
          <p:cNvPicPr>
            <a:picLocks noChangeAspect="1"/>
          </p:cNvPicPr>
          <p:nvPr/>
        </p:nvPicPr>
        <p:blipFill>
          <a:blip r:embed="rId3"/>
          <a:stretch>
            <a:fillRect/>
          </a:stretch>
        </p:blipFill>
        <p:spPr>
          <a:xfrm>
            <a:off x="4621888" y="1830747"/>
            <a:ext cx="7510923" cy="4054191"/>
          </a:xfrm>
          <a:prstGeom prst="rect">
            <a:avLst/>
          </a:prstGeom>
        </p:spPr>
      </p:pic>
    </p:spTree>
    <p:extLst>
      <p:ext uri="{BB962C8B-B14F-4D97-AF65-F5344CB8AC3E}">
        <p14:creationId xmlns:p14="http://schemas.microsoft.com/office/powerpoint/2010/main" val="2764156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0718" y="1253507"/>
            <a:ext cx="7644402" cy="1308537"/>
          </a:xfrm>
        </p:spPr>
        <p:txBody>
          <a:bodyPr>
            <a:normAutofit/>
          </a:bodyPr>
          <a:lstStyle/>
          <a:p>
            <a:r>
              <a:rPr lang="en-US" dirty="0"/>
              <a:t>Thank you.</a:t>
            </a:r>
          </a:p>
        </p:txBody>
      </p:sp>
      <p:sp>
        <p:nvSpPr>
          <p:cNvPr id="4" name="Content Placeholder 2">
            <a:extLst>
              <a:ext uri="{FF2B5EF4-FFF2-40B4-BE49-F238E27FC236}">
                <a16:creationId xmlns:a16="http://schemas.microsoft.com/office/drawing/2014/main" id="{A9677BBB-3BA0-4D12-97DF-C3BC16E7D9F4}"/>
              </a:ext>
            </a:extLst>
          </p:cNvPr>
          <p:cNvSpPr txBox="1">
            <a:spLocks/>
          </p:cNvSpPr>
          <p:nvPr/>
        </p:nvSpPr>
        <p:spPr>
          <a:xfrm>
            <a:off x="4021819" y="4302595"/>
            <a:ext cx="2649570" cy="1301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James Colyar</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j</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ames.</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olyar@dot.gov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360‒753‒9408</a:t>
            </a:r>
          </a:p>
        </p:txBody>
      </p:sp>
      <p:sp>
        <p:nvSpPr>
          <p:cNvPr id="5" name="Content Placeholder 2">
            <a:extLst>
              <a:ext uri="{FF2B5EF4-FFF2-40B4-BE49-F238E27FC236}">
                <a16:creationId xmlns:a16="http://schemas.microsoft.com/office/drawing/2014/main" id="{594330FB-EE3B-40B8-978E-466DC7A93534}"/>
              </a:ext>
            </a:extLst>
          </p:cNvPr>
          <p:cNvSpPr txBox="1">
            <a:spLocks/>
          </p:cNvSpPr>
          <p:nvPr/>
        </p:nvSpPr>
        <p:spPr>
          <a:xfrm>
            <a:off x="6805392" y="4302595"/>
            <a:ext cx="2649570" cy="1301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Greg Jones</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g</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reg</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m</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j</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ones@dot.gov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404‒895‒6220</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p:txBody>
      </p:sp>
      <p:sp>
        <p:nvSpPr>
          <p:cNvPr id="6" name="Content Placeholder 2">
            <a:extLst>
              <a:ext uri="{FF2B5EF4-FFF2-40B4-BE49-F238E27FC236}">
                <a16:creationId xmlns:a16="http://schemas.microsoft.com/office/drawing/2014/main" id="{BE5EC6B7-721E-4989-BD94-3CE78DCDA4D2}"/>
              </a:ext>
            </a:extLst>
          </p:cNvPr>
          <p:cNvSpPr txBox="1">
            <a:spLocks/>
          </p:cNvSpPr>
          <p:nvPr/>
        </p:nvSpPr>
        <p:spPr>
          <a:xfrm>
            <a:off x="9591676" y="4302595"/>
            <a:ext cx="2600324" cy="1100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rPr>
              <a:t>Ralph Volpe</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r</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alph.</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v</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olpe@dot.gov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404‒985‒1268</a:t>
            </a:r>
            <a:endParaRPr kumimoji="0" lang="en-US" sz="20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186523093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4A56-84F4-4FEE-AC3C-D0ED7D3CD12A}"/>
              </a:ext>
            </a:extLst>
          </p:cNvPr>
          <p:cNvSpPr>
            <a:spLocks noGrp="1"/>
          </p:cNvSpPr>
          <p:nvPr>
            <p:ph type="title"/>
          </p:nvPr>
        </p:nvSpPr>
        <p:spPr/>
        <p:txBody>
          <a:bodyPr/>
          <a:lstStyle/>
          <a:p>
            <a:r>
              <a:rPr lang="en-US" dirty="0"/>
              <a:t>Upcoming T3 Webinars</a:t>
            </a:r>
          </a:p>
        </p:txBody>
      </p:sp>
      <p:sp>
        <p:nvSpPr>
          <p:cNvPr id="4" name="Slide Number Placeholder 3">
            <a:extLst>
              <a:ext uri="{FF2B5EF4-FFF2-40B4-BE49-F238E27FC236}">
                <a16:creationId xmlns:a16="http://schemas.microsoft.com/office/drawing/2014/main" id="{8274A3B3-9C21-44BC-9965-D29DCA9602E8}"/>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Table 5">
            <a:extLst>
              <a:ext uri="{FF2B5EF4-FFF2-40B4-BE49-F238E27FC236}">
                <a16:creationId xmlns:a16="http://schemas.microsoft.com/office/drawing/2014/main" id="{C33C4B99-78B7-485D-AF54-5028A17AA4C3}"/>
              </a:ext>
            </a:extLst>
          </p:cNvPr>
          <p:cNvGraphicFramePr>
            <a:graphicFrameLocks noGrp="1"/>
          </p:cNvGraphicFramePr>
          <p:nvPr/>
        </p:nvGraphicFramePr>
        <p:xfrm>
          <a:off x="738126" y="1391813"/>
          <a:ext cx="10705148" cy="2377440"/>
        </p:xfrm>
        <a:graphic>
          <a:graphicData uri="http://schemas.openxmlformats.org/drawingml/2006/table">
            <a:tbl>
              <a:tblPr firstRow="1" bandRow="1">
                <a:tableStyleId>{5C22544A-7EE6-4342-B048-85BDC9FD1C3A}</a:tableStyleId>
              </a:tblPr>
              <a:tblGrid>
                <a:gridCol w="5245100">
                  <a:extLst>
                    <a:ext uri="{9D8B030D-6E8A-4147-A177-3AD203B41FA5}">
                      <a16:colId xmlns:a16="http://schemas.microsoft.com/office/drawing/2014/main" val="3131460604"/>
                    </a:ext>
                  </a:extLst>
                </a:gridCol>
                <a:gridCol w="2997518">
                  <a:extLst>
                    <a:ext uri="{9D8B030D-6E8A-4147-A177-3AD203B41FA5}">
                      <a16:colId xmlns:a16="http://schemas.microsoft.com/office/drawing/2014/main" val="2557454911"/>
                    </a:ext>
                  </a:extLst>
                </a:gridCol>
                <a:gridCol w="2462530">
                  <a:extLst>
                    <a:ext uri="{9D8B030D-6E8A-4147-A177-3AD203B41FA5}">
                      <a16:colId xmlns:a16="http://schemas.microsoft.com/office/drawing/2014/main" val="2117519316"/>
                    </a:ext>
                  </a:extLst>
                </a:gridCol>
              </a:tblGrid>
              <a:tr h="370840">
                <a:tc>
                  <a:txBody>
                    <a:bodyPr/>
                    <a:lstStyle/>
                    <a:p>
                      <a:pPr algn="ctr"/>
                      <a:r>
                        <a:rPr lang="en-US" sz="2400" dirty="0"/>
                        <a:t>Webinar</a:t>
                      </a:r>
                    </a:p>
                  </a:txBody>
                  <a:tcPr>
                    <a:solidFill>
                      <a:srgbClr val="000313"/>
                    </a:solidFill>
                  </a:tcPr>
                </a:tc>
                <a:tc>
                  <a:txBody>
                    <a:bodyPr/>
                    <a:lstStyle/>
                    <a:p>
                      <a:pPr algn="ctr"/>
                      <a:r>
                        <a:rPr lang="en-US" sz="2400" dirty="0"/>
                        <a:t>Date</a:t>
                      </a:r>
                    </a:p>
                  </a:txBody>
                  <a:tcPr>
                    <a:solidFill>
                      <a:srgbClr val="000313"/>
                    </a:solidFill>
                  </a:tcPr>
                </a:tc>
                <a:tc>
                  <a:txBody>
                    <a:bodyPr/>
                    <a:lstStyle/>
                    <a:p>
                      <a:pPr algn="ctr"/>
                      <a:r>
                        <a:rPr lang="en-US" sz="2400" dirty="0"/>
                        <a:t>Time</a:t>
                      </a:r>
                    </a:p>
                  </a:txBody>
                  <a:tcPr>
                    <a:solidFill>
                      <a:srgbClr val="000313"/>
                    </a:solidFill>
                  </a:tcPr>
                </a:tc>
                <a:extLst>
                  <a:ext uri="{0D108BD9-81ED-4DB2-BD59-A6C34878D82A}">
                    <a16:rowId xmlns:a16="http://schemas.microsoft.com/office/drawing/2014/main" val="3545313129"/>
                  </a:ext>
                </a:extLst>
              </a:tr>
              <a:tr h="370840">
                <a:tc>
                  <a:txBody>
                    <a:bodyPr/>
                    <a:lstStyle/>
                    <a:p>
                      <a:r>
                        <a:rPr lang="en-US" sz="1800" b="0" kern="0" dirty="0">
                          <a:solidFill>
                            <a:srgbClr val="000000"/>
                          </a:solidFill>
                        </a:rPr>
                        <a:t>Crowdsourcing for Advancing Operations: </a:t>
                      </a:r>
                      <a:r>
                        <a:rPr lang="en-US" dirty="0">
                          <a:effectLst/>
                        </a:rPr>
                        <a:t>Traveler Information and Traffic Incident Management</a:t>
                      </a:r>
                    </a:p>
                  </a:txBody>
                  <a:tcPr anchor="ctr"/>
                </a:tc>
                <a:tc>
                  <a:txBody>
                    <a:bodyPr/>
                    <a:lstStyle/>
                    <a:p>
                      <a:pPr algn="l"/>
                      <a:r>
                        <a:rPr lang="en-US" dirty="0"/>
                        <a:t>Tuesday, July 18, 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dk1"/>
                          </a:solidFill>
                          <a:latin typeface="+mn-lt"/>
                          <a:ea typeface="+mn-ea"/>
                          <a:cs typeface="+mn-cs"/>
                        </a:rPr>
                        <a:t>1:00 P.M. - 2:30 P.M. ET</a:t>
                      </a:r>
                    </a:p>
                    <a:p>
                      <a:pPr marL="0"/>
                      <a:endParaRPr lang="en-US" dirty="0">
                        <a:solidFill>
                          <a:schemeClr val="dk1"/>
                        </a:solidFill>
                        <a:latin typeface="+mn-lt"/>
                        <a:ea typeface="+mn-ea"/>
                        <a:cs typeface="+mn-cs"/>
                      </a:endParaRPr>
                    </a:p>
                  </a:txBody>
                  <a:tcPr/>
                </a:tc>
                <a:extLst>
                  <a:ext uri="{0D108BD9-81ED-4DB2-BD59-A6C34878D82A}">
                    <a16:rowId xmlns:a16="http://schemas.microsoft.com/office/drawing/2014/main" val="4092448151"/>
                  </a:ext>
                </a:extLst>
              </a:tr>
              <a:tr h="370840">
                <a:tc>
                  <a:txBody>
                    <a:bodyPr/>
                    <a:lstStyle/>
                    <a:p>
                      <a:r>
                        <a:rPr lang="en-US" sz="1800" b="0" kern="0" dirty="0">
                          <a:solidFill>
                            <a:srgbClr val="000000"/>
                          </a:solidFill>
                        </a:rPr>
                        <a:t>Crowdsourcing for Advancing Operations: </a:t>
                      </a:r>
                      <a:r>
                        <a:rPr lang="en-US" dirty="0">
                          <a:effectLst/>
                        </a:rPr>
                        <a:t>Road Weather and Arterial Management</a:t>
                      </a:r>
                    </a:p>
                  </a:txBody>
                  <a:tcPr anchor="ctr"/>
                </a:tc>
                <a:tc>
                  <a:txBody>
                    <a:bodyPr/>
                    <a:lstStyle/>
                    <a:p>
                      <a:pPr algn="l"/>
                      <a:r>
                        <a:rPr lang="en-US" dirty="0"/>
                        <a:t>Tuesday, August 15, 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dk1"/>
                          </a:solidFill>
                          <a:latin typeface="+mn-lt"/>
                          <a:ea typeface="+mn-ea"/>
                          <a:cs typeface="+mn-cs"/>
                        </a:rPr>
                        <a:t>1:00 P.M. - 2:30 P.M. ET</a:t>
                      </a:r>
                    </a:p>
                    <a:p>
                      <a:pPr marL="0"/>
                      <a:endParaRPr lang="en-US" dirty="0">
                        <a:solidFill>
                          <a:schemeClr val="dk1"/>
                        </a:solidFill>
                        <a:latin typeface="+mn-lt"/>
                        <a:ea typeface="+mn-ea"/>
                        <a:cs typeface="+mn-cs"/>
                      </a:endParaRPr>
                    </a:p>
                  </a:txBody>
                  <a:tcPr/>
                </a:tc>
                <a:extLst>
                  <a:ext uri="{0D108BD9-81ED-4DB2-BD59-A6C34878D82A}">
                    <a16:rowId xmlns:a16="http://schemas.microsoft.com/office/drawing/2014/main" val="1168672274"/>
                  </a:ext>
                </a:extLst>
              </a:tr>
              <a:tr h="370840">
                <a:tc>
                  <a:txBody>
                    <a:bodyPr/>
                    <a:lstStyle/>
                    <a:p>
                      <a:r>
                        <a:rPr lang="en-US" sz="1800" b="0" kern="0" dirty="0">
                          <a:solidFill>
                            <a:srgbClr val="000000"/>
                          </a:solidFill>
                        </a:rPr>
                        <a:t>Crowdsourcing for Advancing Operations: </a:t>
                      </a:r>
                      <a:r>
                        <a:rPr lang="en-US" b="0" i="0" dirty="0">
                          <a:solidFill>
                            <a:schemeClr val="dk1"/>
                          </a:solidFill>
                          <a:effectLst/>
                          <a:latin typeface="+mn-lt"/>
                          <a:ea typeface="+mn-ea"/>
                          <a:cs typeface="+mn-cs"/>
                        </a:rPr>
                        <a:t>Emergency and Work Zone Management and Next Steps</a:t>
                      </a:r>
                      <a:endParaRPr lang="en-US" dirty="0"/>
                    </a:p>
                  </a:txBody>
                  <a:tcPr/>
                </a:tc>
                <a:tc>
                  <a:txBody>
                    <a:bodyPr/>
                    <a:lstStyle/>
                    <a:p>
                      <a:pPr algn="l"/>
                      <a:r>
                        <a:rPr lang="en-US" dirty="0"/>
                        <a:t>Tuesday, September 19, 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dk1"/>
                          </a:solidFill>
                          <a:latin typeface="+mn-lt"/>
                          <a:ea typeface="+mn-ea"/>
                          <a:cs typeface="+mn-cs"/>
                        </a:rPr>
                        <a:t>1:00 P.M. - 2:30 P.M. ET</a:t>
                      </a:r>
                    </a:p>
                    <a:p>
                      <a:endParaRPr lang="en-US" dirty="0"/>
                    </a:p>
                  </a:txBody>
                  <a:tcPr/>
                </a:tc>
                <a:extLst>
                  <a:ext uri="{0D108BD9-81ED-4DB2-BD59-A6C34878D82A}">
                    <a16:rowId xmlns:a16="http://schemas.microsoft.com/office/drawing/2014/main" val="4124356789"/>
                  </a:ext>
                </a:extLst>
              </a:tr>
            </a:tbl>
          </a:graphicData>
        </a:graphic>
      </p:graphicFrame>
      <p:sp>
        <p:nvSpPr>
          <p:cNvPr id="7" name="TextBox 6">
            <a:extLst>
              <a:ext uri="{FF2B5EF4-FFF2-40B4-BE49-F238E27FC236}">
                <a16:creationId xmlns:a16="http://schemas.microsoft.com/office/drawing/2014/main" id="{DE68091F-D618-431E-90F4-C8E204C00525}"/>
              </a:ext>
            </a:extLst>
          </p:cNvPr>
          <p:cNvSpPr txBox="1"/>
          <p:nvPr/>
        </p:nvSpPr>
        <p:spPr>
          <a:xfrm>
            <a:off x="738126" y="4458393"/>
            <a:ext cx="10373799" cy="26776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Calibri"/>
                <a:ea typeface="+mn-ea"/>
                <a:cs typeface="+mn-cs"/>
              </a:rPr>
              <a:t>Register: </a:t>
            </a:r>
            <a:r>
              <a:rPr kumimoji="0" lang="en-US" sz="2800" b="0" i="0" u="none" strike="noStrike" kern="0" cap="none" spc="0" normalizeH="0" baseline="0" noProof="0" dirty="0">
                <a:ln>
                  <a:noFill/>
                </a:ln>
                <a:solidFill>
                  <a:srgbClr val="000000"/>
                </a:solidFill>
                <a:effectLst/>
                <a:uLnTx/>
                <a:uFillTx/>
                <a:latin typeface="Calibri"/>
                <a:ea typeface="+mn-ea"/>
                <a:cs typeface="+mn-cs"/>
                <a:hlinkClick r:id="rId3"/>
              </a:rPr>
              <a:t>https://www.pcb.its.dot.gov/t3_webinars.aspx</a:t>
            </a: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Calibri"/>
                <a:ea typeface="+mn-ea"/>
                <a:cs typeface="+mn-cs"/>
              </a:rPr>
              <a:t>To access the recording and past T3 webinars,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Calibri"/>
                <a:ea typeface="+mn-ea"/>
                <a:cs typeface="+mn-cs"/>
                <a:hlinkClick r:id="rId4"/>
              </a:rPr>
              <a:t>https://www.pcb.its.dot.gov/t3_archives.aspx</a:t>
            </a: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273910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DB23-A3CB-47CD-BFE6-948E4CEC7B8F}"/>
              </a:ext>
            </a:extLst>
          </p:cNvPr>
          <p:cNvSpPr>
            <a:spLocks noGrp="1"/>
          </p:cNvSpPr>
          <p:nvPr>
            <p:ph type="title"/>
          </p:nvPr>
        </p:nvSpPr>
        <p:spPr/>
        <p:txBody>
          <a:bodyPr/>
          <a:lstStyle/>
          <a:p>
            <a:r>
              <a:rPr lang="en-US" dirty="0"/>
              <a:t>Feedback</a:t>
            </a:r>
          </a:p>
        </p:txBody>
      </p:sp>
      <p:sp>
        <p:nvSpPr>
          <p:cNvPr id="3" name="Text Placeholder 2">
            <a:extLst>
              <a:ext uri="{FF2B5EF4-FFF2-40B4-BE49-F238E27FC236}">
                <a16:creationId xmlns:a16="http://schemas.microsoft.com/office/drawing/2014/main" id="{BAD4E266-3C7B-44DA-8765-0DAF15462A4B}"/>
              </a:ext>
            </a:extLst>
          </p:cNvPr>
          <p:cNvSpPr>
            <a:spLocks noGrp="1"/>
          </p:cNvSpPr>
          <p:nvPr>
            <p:ph type="body" idx="1"/>
          </p:nvPr>
        </p:nvSpPr>
        <p:spPr>
          <a:xfrm>
            <a:off x="916938" y="1283787"/>
            <a:ext cx="10358122" cy="3847207"/>
          </a:xfrm>
        </p:spPr>
        <p:txBody>
          <a:bodyPr/>
          <a:lstStyle/>
          <a:p>
            <a:pPr marL="285750" indent="-285750">
              <a:buFont typeface="Arial" panose="020B0604020202020204" pitchFamily="34" charset="0"/>
              <a:buChar char="•"/>
            </a:pPr>
            <a:r>
              <a:rPr lang="en-US" sz="2800" dirty="0"/>
              <a:t>A link to a feedback questionnaire is provided in the chat pod. Please take a few minutes to fill it out – we value your input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To receive notifications of upcoming events, send an email to </a:t>
            </a:r>
            <a:r>
              <a:rPr lang="en-US" sz="2800" dirty="0">
                <a:hlinkClick r:id="rId3"/>
              </a:rPr>
              <a:t>T3@dot.gov</a:t>
            </a:r>
            <a:r>
              <a:rPr lang="en-US" sz="2800" dirty="0"/>
              <a:t> with “Add to mailing list” in the subject line</a:t>
            </a:r>
          </a:p>
          <a:p>
            <a:endParaRPr lang="en-US" sz="2800" dirty="0"/>
          </a:p>
          <a:p>
            <a:pPr marL="285750" indent="-285750">
              <a:buFont typeface="Arial" panose="020B0604020202020204" pitchFamily="34" charset="0"/>
              <a:buChar char="•"/>
            </a:pPr>
            <a:endParaRPr lang="en-US" sz="2800" dirty="0"/>
          </a:p>
          <a:p>
            <a:pPr algn="ctr"/>
            <a:r>
              <a:rPr lang="en-US" sz="3600" b="1" dirty="0">
                <a:solidFill>
                  <a:srgbClr val="0C3B71"/>
                </a:solidFill>
              </a:rPr>
              <a:t>Thank you!</a:t>
            </a:r>
          </a:p>
          <a:p>
            <a:endParaRPr lang="en-US" dirty="0"/>
          </a:p>
        </p:txBody>
      </p:sp>
      <p:sp>
        <p:nvSpPr>
          <p:cNvPr id="4" name="Slide Number Placeholder 3">
            <a:extLst>
              <a:ext uri="{FF2B5EF4-FFF2-40B4-BE49-F238E27FC236}">
                <a16:creationId xmlns:a16="http://schemas.microsoft.com/office/drawing/2014/main" id="{9ADD3855-BAC3-4482-8EB1-0D4D080E1542}"/>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descr="Graphical user interface, text, email&#10;&#10;Description automatically generated">
            <a:extLst>
              <a:ext uri="{FF2B5EF4-FFF2-40B4-BE49-F238E27FC236}">
                <a16:creationId xmlns:a16="http://schemas.microsoft.com/office/drawing/2014/main" id="{8F8D7EEC-79C1-4888-9595-D74492B096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4937" y="4667893"/>
            <a:ext cx="4322124" cy="1466028"/>
          </a:xfrm>
          <a:prstGeom prst="rect">
            <a:avLst/>
          </a:prstGeom>
        </p:spPr>
      </p:pic>
    </p:spTree>
    <p:extLst>
      <p:ext uri="{BB962C8B-B14F-4D97-AF65-F5344CB8AC3E}">
        <p14:creationId xmlns:p14="http://schemas.microsoft.com/office/powerpoint/2010/main" val="382740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hoto of highway in dusk with no car and lights.">
            <a:extLst>
              <a:ext uri="{FF2B5EF4-FFF2-40B4-BE49-F238E27FC236}">
                <a16:creationId xmlns:a16="http://schemas.microsoft.com/office/drawing/2014/main" id="{4A9ED152-8926-4E5C-9D11-7693C443899D}"/>
              </a:ext>
              <a:ext uri="{C183D7F6-B498-43B3-948B-1728B52AA6E4}">
                <adec:decorative xmlns:adec="http://schemas.microsoft.com/office/drawing/2017/decorative" val="0"/>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7620000" y="206098"/>
            <a:ext cx="4572000" cy="488358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7357FD4-EED1-49CD-B938-CAD67A672035}"/>
              </a:ext>
            </a:extLst>
          </p:cNvPr>
          <p:cNvSpPr/>
          <p:nvPr/>
        </p:nvSpPr>
        <p:spPr>
          <a:xfrm>
            <a:off x="7193" y="206099"/>
            <a:ext cx="7801493" cy="4897433"/>
          </a:xfrm>
          <a:prstGeom prst="rect">
            <a:avLst/>
          </a:prstGeom>
          <a:solidFill>
            <a:srgbClr val="062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2A09AC-9853-48A9-9CD0-76919A726ACF}"/>
              </a:ext>
            </a:extLst>
          </p:cNvPr>
          <p:cNvSpPr>
            <a:spLocks noGrp="1"/>
          </p:cNvSpPr>
          <p:nvPr>
            <p:ph type="ctrTitle"/>
          </p:nvPr>
        </p:nvSpPr>
        <p:spPr>
          <a:xfrm>
            <a:off x="495300" y="463518"/>
            <a:ext cx="11315700" cy="907018"/>
          </a:xfrm>
        </p:spPr>
        <p:txBody>
          <a:bodyPr anchor="t">
            <a:normAutofit/>
          </a:bodyPr>
          <a:lstStyle/>
          <a:p>
            <a:pPr algn="l"/>
            <a:r>
              <a:rPr lang="en-US" sz="4800" dirty="0"/>
              <a:t>Webinar Agenda</a:t>
            </a:r>
          </a:p>
        </p:txBody>
      </p:sp>
      <p:sp>
        <p:nvSpPr>
          <p:cNvPr id="15" name="Content Placeholder 3">
            <a:extLst>
              <a:ext uri="{FF2B5EF4-FFF2-40B4-BE49-F238E27FC236}">
                <a16:creationId xmlns:a16="http://schemas.microsoft.com/office/drawing/2014/main" id="{F9C93373-2246-4E59-8DA7-474C5A305CB5}"/>
              </a:ext>
            </a:extLst>
          </p:cNvPr>
          <p:cNvSpPr txBox="1">
            <a:spLocks/>
          </p:cNvSpPr>
          <p:nvPr/>
        </p:nvSpPr>
        <p:spPr>
          <a:xfrm>
            <a:off x="2598931" y="3787635"/>
            <a:ext cx="2484612" cy="907018"/>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lnSpc>
                <a:spcPct val="110000"/>
              </a:lnSpc>
              <a:spcBef>
                <a:spcPts val="0"/>
              </a:spcBef>
            </a:pPr>
            <a:endParaRPr lang="en-US" sz="1800" dirty="0">
              <a:solidFill>
                <a:schemeClr val="bg1"/>
              </a:solidFill>
            </a:endParaRPr>
          </a:p>
        </p:txBody>
      </p:sp>
      <p:sp>
        <p:nvSpPr>
          <p:cNvPr id="4" name="Rectangle 3">
            <a:extLst>
              <a:ext uri="{FF2B5EF4-FFF2-40B4-BE49-F238E27FC236}">
                <a16:creationId xmlns:a16="http://schemas.microsoft.com/office/drawing/2014/main" id="{43830DEC-22C9-4C2A-A88B-3B1066A235B4}"/>
              </a:ext>
            </a:extLst>
          </p:cNvPr>
          <p:cNvSpPr/>
          <p:nvPr/>
        </p:nvSpPr>
        <p:spPr>
          <a:xfrm>
            <a:off x="7754253" y="192244"/>
            <a:ext cx="2055589" cy="4897434"/>
          </a:xfrm>
          <a:prstGeom prst="rect">
            <a:avLst/>
          </a:prstGeom>
          <a:gradFill flip="none" rotWithShape="1">
            <a:gsLst>
              <a:gs pos="0">
                <a:srgbClr val="062142"/>
              </a:gs>
              <a:gs pos="100000">
                <a:srgbClr val="062142">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AD4F324-CDC1-4FCD-8C05-2DA459B27451}"/>
              </a:ext>
            </a:extLst>
          </p:cNvPr>
          <p:cNvSpPr txBox="1"/>
          <p:nvPr/>
        </p:nvSpPr>
        <p:spPr>
          <a:xfrm>
            <a:off x="7037148" y="4770609"/>
            <a:ext cx="1165704" cy="369332"/>
          </a:xfrm>
          <a:prstGeom prst="rect">
            <a:avLst/>
          </a:prstGeom>
          <a:noFill/>
        </p:spPr>
        <p:txBody>
          <a:bodyPr wrap="none" rtlCol="0">
            <a:spAutoFit/>
          </a:bodyPr>
          <a:lstStyle/>
          <a:p>
            <a:r>
              <a:rPr lang="en-US" sz="1000" dirty="0">
                <a:solidFill>
                  <a:schemeClr val="bg1"/>
                </a:solidFill>
                <a:latin typeface="Calibri" panose="020F0502020204030204" pitchFamily="34" charset="0"/>
                <a:cs typeface="Calibri" panose="020F0502020204030204" pitchFamily="34" charset="0"/>
              </a:rPr>
              <a:t>Source:</a:t>
            </a:r>
            <a:r>
              <a:rPr lang="en-US" dirty="0">
                <a:solidFill>
                  <a:schemeClr val="bg1"/>
                </a:solidFill>
                <a:latin typeface="Calibri" panose="020F0502020204030204" pitchFamily="34" charset="0"/>
                <a:cs typeface="Calibri" panose="020F0502020204030204" pitchFamily="34" charset="0"/>
              </a:rPr>
              <a:t> </a:t>
            </a:r>
            <a:r>
              <a:rPr lang="en-US" sz="1000" dirty="0">
                <a:solidFill>
                  <a:schemeClr val="bg1"/>
                </a:solidFill>
                <a:latin typeface="Calibri" panose="020F0502020204030204" pitchFamily="34" charset="0"/>
                <a:cs typeface="Calibri" panose="020F0502020204030204" pitchFamily="34" charset="0"/>
              </a:rPr>
              <a:t>Unsplash</a:t>
            </a:r>
            <a:r>
              <a:rPr lang="en-US" sz="1100" dirty="0">
                <a:solidFill>
                  <a:schemeClr val="bg1"/>
                </a:solidFill>
                <a:latin typeface="Calibri" panose="020F0502020204030204" pitchFamily="34" charset="0"/>
                <a:cs typeface="Calibri" panose="020F0502020204030204" pitchFamily="34" charset="0"/>
              </a:rPr>
              <a:t>.</a:t>
            </a:r>
          </a:p>
        </p:txBody>
      </p:sp>
      <p:sp>
        <p:nvSpPr>
          <p:cNvPr id="16" name="Content Placeholder 3">
            <a:extLst>
              <a:ext uri="{FF2B5EF4-FFF2-40B4-BE49-F238E27FC236}">
                <a16:creationId xmlns:a16="http://schemas.microsoft.com/office/drawing/2014/main" id="{AEA2F04D-843F-403F-B4E3-F90D31865AD6}"/>
              </a:ext>
            </a:extLst>
          </p:cNvPr>
          <p:cNvSpPr txBox="1">
            <a:spLocks/>
          </p:cNvSpPr>
          <p:nvPr/>
        </p:nvSpPr>
        <p:spPr>
          <a:xfrm>
            <a:off x="495298" y="1370536"/>
            <a:ext cx="7258955" cy="3324118"/>
          </a:xfrm>
          <a:prstGeom prst="rect">
            <a:avLst/>
          </a:prstGeom>
        </p:spPr>
        <p:txBody>
          <a:bodyPr vert="horz" lIns="91440" tIns="45720" rIns="91440" bIns="45720" rtlCol="0" anchor="t">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marL="1597025" indent="-1597025">
              <a:spcBef>
                <a:spcPts val="0"/>
              </a:spcBef>
              <a:spcAft>
                <a:spcPts val="1800"/>
              </a:spcAft>
              <a:tabLst>
                <a:tab pos="1597025" algn="l"/>
                <a:tab pos="6748463" algn="l"/>
              </a:tabLst>
            </a:pPr>
            <a:r>
              <a:rPr lang="en-US" sz="2400" b="1" dirty="0">
                <a:solidFill>
                  <a:schemeClr val="bg1"/>
                </a:solidFill>
              </a:rPr>
              <a:t>1:05 p.m. 	</a:t>
            </a:r>
            <a:r>
              <a:rPr lang="en-US" sz="2400" dirty="0">
                <a:solidFill>
                  <a:schemeClr val="bg1"/>
                </a:solidFill>
              </a:rPr>
              <a:t>FHWA EDC-6 Crowdsourcing Innovation and Course Background</a:t>
            </a:r>
          </a:p>
          <a:p>
            <a:pPr marL="1597025" indent="-1597025">
              <a:spcBef>
                <a:spcPts val="0"/>
              </a:spcBef>
              <a:spcAft>
                <a:spcPts val="1800"/>
              </a:spcAft>
              <a:tabLst>
                <a:tab pos="1597025" algn="l"/>
                <a:tab pos="6748463" algn="l"/>
              </a:tabLst>
            </a:pPr>
            <a:r>
              <a:rPr lang="en-US" sz="2400" b="1" dirty="0">
                <a:solidFill>
                  <a:schemeClr val="bg1"/>
                </a:solidFill>
              </a:rPr>
              <a:t>1:10 p.m. 	</a:t>
            </a:r>
            <a:r>
              <a:rPr lang="en-US" sz="2400" dirty="0">
                <a:solidFill>
                  <a:schemeClr val="bg1"/>
                </a:solidFill>
              </a:rPr>
              <a:t>Data Sources Lesson</a:t>
            </a:r>
          </a:p>
          <a:p>
            <a:pPr marL="1597025" indent="-1597025">
              <a:spcBef>
                <a:spcPts val="0"/>
              </a:spcBef>
              <a:spcAft>
                <a:spcPts val="1800"/>
              </a:spcAft>
              <a:tabLst>
                <a:tab pos="1597025" algn="l"/>
                <a:tab pos="6748463" algn="l"/>
              </a:tabLst>
            </a:pPr>
            <a:r>
              <a:rPr lang="en-US" sz="2400" b="1" dirty="0">
                <a:solidFill>
                  <a:schemeClr val="bg1"/>
                </a:solidFill>
              </a:rPr>
              <a:t>1:40 p.m. 	</a:t>
            </a:r>
            <a:r>
              <a:rPr lang="en-US" sz="2400" dirty="0">
                <a:solidFill>
                  <a:schemeClr val="bg1"/>
                </a:solidFill>
              </a:rPr>
              <a:t>Data Management Lesson</a:t>
            </a:r>
          </a:p>
          <a:p>
            <a:pPr marL="1597025" indent="-1597025">
              <a:spcBef>
                <a:spcPts val="0"/>
              </a:spcBef>
              <a:spcAft>
                <a:spcPts val="1800"/>
              </a:spcAft>
              <a:tabLst>
                <a:tab pos="1597025" algn="l"/>
                <a:tab pos="6748463" algn="l"/>
              </a:tabLst>
            </a:pPr>
            <a:r>
              <a:rPr lang="en-US" sz="2400" b="1" dirty="0">
                <a:solidFill>
                  <a:schemeClr val="bg1"/>
                </a:solidFill>
              </a:rPr>
              <a:t>2:05 p.m. 	</a:t>
            </a:r>
            <a:r>
              <a:rPr lang="en-US" sz="2400" dirty="0">
                <a:solidFill>
                  <a:schemeClr val="bg1"/>
                </a:solidFill>
              </a:rPr>
              <a:t>Question and Answer</a:t>
            </a:r>
          </a:p>
          <a:p>
            <a:pPr marL="1597025" indent="-1597025">
              <a:spcBef>
                <a:spcPts val="0"/>
              </a:spcBef>
              <a:spcAft>
                <a:spcPts val="1800"/>
              </a:spcAft>
              <a:tabLst>
                <a:tab pos="1597025" algn="l"/>
                <a:tab pos="6748463" algn="l"/>
              </a:tabLst>
            </a:pPr>
            <a:r>
              <a:rPr lang="en-US" sz="2400" b="1" dirty="0">
                <a:solidFill>
                  <a:schemeClr val="bg1"/>
                </a:solidFill>
              </a:rPr>
              <a:t>2:30 p.m.</a:t>
            </a:r>
            <a:r>
              <a:rPr lang="en-US" sz="2400" dirty="0">
                <a:solidFill>
                  <a:schemeClr val="bg1"/>
                </a:solidFill>
              </a:rPr>
              <a:t>	Webinar Close</a:t>
            </a:r>
          </a:p>
          <a:p>
            <a:pPr>
              <a:lnSpc>
                <a:spcPct val="110000"/>
              </a:lnSpc>
              <a:spcBef>
                <a:spcPts val="0"/>
              </a:spcBef>
            </a:pPr>
            <a:endParaRPr lang="en-US" sz="1000" b="1" dirty="0">
              <a:solidFill>
                <a:schemeClr val="bg1"/>
              </a:solidFill>
            </a:endParaRPr>
          </a:p>
          <a:p>
            <a:pPr>
              <a:lnSpc>
                <a:spcPct val="110000"/>
              </a:lnSpc>
              <a:spcBef>
                <a:spcPts val="0"/>
              </a:spcBef>
            </a:pPr>
            <a:endParaRPr lang="en-US" b="1" dirty="0">
              <a:solidFill>
                <a:schemeClr val="bg1"/>
              </a:solidFill>
            </a:endParaRPr>
          </a:p>
          <a:p>
            <a:pPr marL="285750" indent="-285750">
              <a:lnSpc>
                <a:spcPct val="110000"/>
              </a:lnSpc>
              <a:spcBef>
                <a:spcPts val="0"/>
              </a:spcBef>
              <a:buFont typeface="Arial" panose="020B0604020202020204" pitchFamily="34" charset="0"/>
              <a:buChar char="•"/>
            </a:pPr>
            <a:endParaRPr lang="en-US" b="1" dirty="0">
              <a:solidFill>
                <a:schemeClr val="bg1"/>
              </a:solidFill>
            </a:endParaRPr>
          </a:p>
          <a:p>
            <a:pPr>
              <a:lnSpc>
                <a:spcPct val="110000"/>
              </a:lnSpc>
              <a:spcBef>
                <a:spcPts val="0"/>
              </a:spcBef>
            </a:pPr>
            <a:endParaRPr lang="en-US" b="1" dirty="0">
              <a:solidFill>
                <a:schemeClr val="bg1"/>
              </a:solidFill>
            </a:endParaRPr>
          </a:p>
          <a:p>
            <a:pPr>
              <a:lnSpc>
                <a:spcPct val="110000"/>
              </a:lnSpc>
              <a:spcBef>
                <a:spcPts val="0"/>
              </a:spcBef>
            </a:pPr>
            <a:endParaRPr lang="en-US" b="1" dirty="0">
              <a:solidFill>
                <a:schemeClr val="bg1"/>
              </a:solidFill>
            </a:endParaRPr>
          </a:p>
          <a:p>
            <a:pPr>
              <a:lnSpc>
                <a:spcPct val="110000"/>
              </a:lnSpc>
              <a:spcBef>
                <a:spcPts val="0"/>
              </a:spcBef>
            </a:pPr>
            <a:endParaRPr lang="en-US" b="1" dirty="0">
              <a:solidFill>
                <a:schemeClr val="bg1"/>
              </a:solidFill>
            </a:endParaRPr>
          </a:p>
        </p:txBody>
      </p:sp>
      <p:sp>
        <p:nvSpPr>
          <p:cNvPr id="5" name="Slide Number Placeholder 1">
            <a:extLst>
              <a:ext uri="{FF2B5EF4-FFF2-40B4-BE49-F238E27FC236}">
                <a16:creationId xmlns:a16="http://schemas.microsoft.com/office/drawing/2014/main" id="{70234241-A9CA-8C76-E548-82241D130EB5}"/>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8</a:t>
            </a:fld>
            <a:endParaRPr lang="en-US" dirty="0">
              <a:solidFill>
                <a:schemeClr val="tx1"/>
              </a:solidFill>
            </a:endParaRPr>
          </a:p>
        </p:txBody>
      </p:sp>
    </p:spTree>
    <p:extLst>
      <p:ext uri="{BB962C8B-B14F-4D97-AF65-F5344CB8AC3E}">
        <p14:creationId xmlns:p14="http://schemas.microsoft.com/office/powerpoint/2010/main" val="50182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0E250E56-ECBA-47AA-BA09-DA51E388E2A3}"/>
              </a:ext>
            </a:extLst>
          </p:cNvPr>
          <p:cNvSpPr>
            <a:spLocks noGrp="1" noChangeArrowheads="1"/>
          </p:cNvSpPr>
          <p:nvPr>
            <p:ph sz="half" idx="16"/>
          </p:nvPr>
        </p:nvSpPr>
        <p:spPr>
          <a:xfrm>
            <a:off x="5209031" y="1662090"/>
            <a:ext cx="6335269" cy="3533820"/>
          </a:xfrm>
        </p:spPr>
        <p:txBody>
          <a:bodyPr>
            <a:normAutofit fontScale="85000" lnSpcReduction="10000"/>
          </a:bodyPr>
          <a:lstStyle/>
          <a:p>
            <a:pPr marL="112713">
              <a:spcBef>
                <a:spcPts val="900"/>
              </a:spcBef>
            </a:pPr>
            <a:r>
              <a:rPr lang="en-US" altLang="en-US" sz="3200" b="1" dirty="0">
                <a:latin typeface="Century Gothic" panose="020B0502020202020204" pitchFamily="34" charset="0"/>
                <a:cs typeface="Century Gothic" panose="020B0502020202020204" pitchFamily="34" charset="0"/>
              </a:rPr>
              <a:t>State-based model</a:t>
            </a:r>
            <a:br>
              <a:rPr lang="en-US" altLang="en-US" sz="3200" b="1" dirty="0">
                <a:latin typeface="Century Gothic" panose="020B0502020202020204" pitchFamily="34" charset="0"/>
                <a:cs typeface="Century Gothic" panose="020B0502020202020204" pitchFamily="34" charset="0"/>
              </a:rPr>
            </a:br>
            <a:endParaRPr lang="en-US" altLang="en-US" sz="3200" b="1" dirty="0">
              <a:latin typeface="Century Gothic" panose="020B0502020202020204" pitchFamily="34" charset="0"/>
              <a:cs typeface="Century Gothic" panose="020B0502020202020204" pitchFamily="34" charset="0"/>
            </a:endParaRPr>
          </a:p>
          <a:p>
            <a:pPr marL="112713">
              <a:lnSpc>
                <a:spcPct val="100000"/>
              </a:lnSpc>
              <a:spcBef>
                <a:spcPts val="900"/>
              </a:spcBef>
            </a:pPr>
            <a:r>
              <a:rPr lang="en-US" altLang="en-US" sz="3200" b="1" dirty="0">
                <a:latin typeface="Century Gothic" panose="020B0502020202020204" pitchFamily="34" charset="0"/>
                <a:cs typeface="Century Gothic" panose="020B0502020202020204" pitchFamily="34" charset="0"/>
              </a:rPr>
              <a:t>Proven but underutilized innovations</a:t>
            </a:r>
            <a:br>
              <a:rPr lang="en-US" altLang="en-US" sz="3200" b="1" dirty="0">
                <a:latin typeface="Century Gothic" panose="020B0502020202020204" pitchFamily="34" charset="0"/>
                <a:cs typeface="Century Gothic" panose="020B0502020202020204" pitchFamily="34" charset="0"/>
              </a:rPr>
            </a:br>
            <a:endParaRPr lang="en-US" altLang="en-US" sz="3200" b="1" dirty="0">
              <a:latin typeface="Century Gothic" panose="020B0502020202020204" pitchFamily="34" charset="0"/>
              <a:cs typeface="Century Gothic" panose="020B0502020202020204" pitchFamily="34" charset="0"/>
            </a:endParaRPr>
          </a:p>
          <a:p>
            <a:pPr marL="112713">
              <a:spcBef>
                <a:spcPts val="900"/>
              </a:spcBef>
            </a:pPr>
            <a:r>
              <a:rPr lang="en-US" altLang="en-US" sz="3200" b="1" dirty="0">
                <a:latin typeface="Century Gothic" panose="020B0502020202020204" pitchFamily="34" charset="0"/>
                <a:cs typeface="Century Gothic" panose="020B0502020202020204" pitchFamily="34" charset="0"/>
              </a:rPr>
              <a:t>2-year cycles</a:t>
            </a:r>
          </a:p>
          <a:p>
            <a:pPr marL="112713">
              <a:spcBef>
                <a:spcPts val="900"/>
              </a:spcBef>
            </a:pPr>
            <a:endParaRPr lang="en-US" altLang="en-US" sz="3200" b="1" dirty="0">
              <a:latin typeface="Century Gothic" panose="020B0502020202020204" pitchFamily="34" charset="0"/>
              <a:cs typeface="Century Gothic" panose="020B0502020202020204" pitchFamily="34" charset="0"/>
            </a:endParaRPr>
          </a:p>
          <a:p>
            <a:pPr marL="112713">
              <a:spcBef>
                <a:spcPts val="900"/>
              </a:spcBef>
            </a:pPr>
            <a:r>
              <a:rPr lang="en-US" sz="3200" b="1" i="1" dirty="0">
                <a:solidFill>
                  <a:schemeClr val="accent4"/>
                </a:solidFill>
                <a:hlinkClick r:id="rId3">
                  <a:extLst>
                    <a:ext uri="{A12FA001-AC4F-418D-AE19-62706E023703}">
                      <ahyp:hlinkClr xmlns:ahyp="http://schemas.microsoft.com/office/drawing/2018/hyperlinkcolor" val="tx"/>
                    </a:ext>
                  </a:extLst>
                </a:hlinkClick>
              </a:rPr>
              <a:t>http://www.fhwa.dot.gov/innovation/everydaycounts/</a:t>
            </a:r>
            <a:endParaRPr lang="en-US" sz="3200" b="1" i="1" dirty="0">
              <a:solidFill>
                <a:schemeClr val="accent4"/>
              </a:solidFill>
            </a:endParaRPr>
          </a:p>
          <a:p>
            <a:pPr marL="112713">
              <a:spcBef>
                <a:spcPts val="900"/>
              </a:spcBef>
            </a:pPr>
            <a:endParaRPr lang="en-US" altLang="en-US" sz="3200" b="1" dirty="0">
              <a:latin typeface="Century Gothic" panose="020B0502020202020204" pitchFamily="34" charset="0"/>
              <a:cs typeface="Century Gothic" panose="020B0502020202020204" pitchFamily="34" charset="0"/>
            </a:endParaRPr>
          </a:p>
        </p:txBody>
      </p:sp>
      <p:sp>
        <p:nvSpPr>
          <p:cNvPr id="4" name="Title 3"/>
          <p:cNvSpPr>
            <a:spLocks noGrp="1"/>
          </p:cNvSpPr>
          <p:nvPr>
            <p:ph type="title"/>
          </p:nvPr>
        </p:nvSpPr>
        <p:spPr/>
        <p:txBody>
          <a:bodyPr>
            <a:normAutofit/>
          </a:bodyPr>
          <a:lstStyle/>
          <a:p>
            <a:pPr>
              <a:lnSpc>
                <a:spcPct val="100000"/>
              </a:lnSpc>
            </a:pPr>
            <a:r>
              <a:rPr lang="en-US" altLang="en-US" sz="6000" dirty="0">
                <a:latin typeface="Century Gothic" panose="020B0502020202020204" pitchFamily="34" charset="0"/>
                <a:cs typeface="Century Gothic" panose="020B0502020202020204" pitchFamily="34" charset="0"/>
              </a:rPr>
              <a:t>What Is </a:t>
            </a:r>
            <a:br>
              <a:rPr lang="en-US" altLang="en-US" sz="6000" dirty="0">
                <a:latin typeface="Century Gothic" panose="020B0502020202020204" pitchFamily="34" charset="0"/>
                <a:cs typeface="Century Gothic" panose="020B0502020202020204" pitchFamily="34" charset="0"/>
              </a:rPr>
            </a:br>
            <a:r>
              <a:rPr lang="en-US" altLang="en-US" sz="6000" dirty="0">
                <a:latin typeface="Century Gothic" panose="020B0502020202020204" pitchFamily="34" charset="0"/>
                <a:cs typeface="Century Gothic" panose="020B0502020202020204" pitchFamily="34" charset="0"/>
              </a:rPr>
              <a:t>Every Day Counts?</a:t>
            </a:r>
            <a:endParaRPr lang="en-US" sz="6000" dirty="0"/>
          </a:p>
        </p:txBody>
      </p:sp>
      <p:sp>
        <p:nvSpPr>
          <p:cNvPr id="3" name="Slide Number Placeholder 1">
            <a:extLst>
              <a:ext uri="{FF2B5EF4-FFF2-40B4-BE49-F238E27FC236}">
                <a16:creationId xmlns:a16="http://schemas.microsoft.com/office/drawing/2014/main" id="{1C1F7590-79A3-7548-C934-927B121A5674}"/>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9</a:t>
            </a:fld>
            <a:endParaRPr lang="en-US" dirty="0">
              <a:solidFill>
                <a:schemeClr val="tx1"/>
              </a:solidFill>
            </a:endParaRPr>
          </a:p>
        </p:txBody>
      </p:sp>
    </p:spTree>
    <p:extLst>
      <p:ext uri="{BB962C8B-B14F-4D97-AF65-F5344CB8AC3E}">
        <p14:creationId xmlns:p14="http://schemas.microsoft.com/office/powerpoint/2010/main" val="2284487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3.xml.rels><?xml version="1.0" encoding="UTF-8" standalone="yes"?>
<Relationships xmlns="http://schemas.openxmlformats.org/package/2006/relationships"><Relationship Id="rId1" Type="http://schemas.openxmlformats.org/officeDocument/2006/relationships/image" Target="../media/image2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FFC600"/>
      </a:accent1>
      <a:accent2>
        <a:srgbClr val="003764"/>
      </a:accent2>
      <a:accent3>
        <a:srgbClr val="5EB3E4"/>
      </a:accent3>
      <a:accent4>
        <a:srgbClr val="7F7F7F"/>
      </a:accent4>
      <a:accent5>
        <a:srgbClr val="3A3838"/>
      </a:accent5>
      <a:accent6>
        <a:srgbClr val="D8D9D7"/>
      </a:accent6>
      <a:hlink>
        <a:srgbClr val="2F5496"/>
      </a:hlink>
      <a:folHlink>
        <a:srgbClr val="833C0B"/>
      </a:folHlink>
    </a:clrScheme>
    <a:fontScheme name="KYTC">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YTCtemplate-TK-Main" id="{22726168-3B46-40B8-A768-46457C010A69}" vid="{A4A589BF-1008-4871-A046-32F5178A7633}"/>
    </a:ext>
  </a:extLst>
</a:theme>
</file>

<file path=ppt/theme/theme3.xml><?xml version="1.0" encoding="utf-8"?>
<a:theme xmlns:a="http://schemas.openxmlformats.org/drawingml/2006/main" name="MoDOT">
  <a:themeElements>
    <a:clrScheme name="MoDOT-Lt">
      <a:dk1>
        <a:srgbClr val="000000"/>
      </a:dk1>
      <a:lt1>
        <a:sysClr val="window" lastClr="FFFFFF"/>
      </a:lt1>
      <a:dk2>
        <a:srgbClr val="2D3855"/>
      </a:dk2>
      <a:lt2>
        <a:srgbClr val="FC9804"/>
      </a:lt2>
      <a:accent1>
        <a:srgbClr val="6379A9"/>
      </a:accent1>
      <a:accent2>
        <a:srgbClr val="FFB665"/>
      </a:accent2>
      <a:accent3>
        <a:srgbClr val="80716A"/>
      </a:accent3>
      <a:accent4>
        <a:srgbClr val="6187E3"/>
      </a:accent4>
      <a:accent5>
        <a:srgbClr val="AFA99F"/>
      </a:accent5>
      <a:accent6>
        <a:srgbClr val="DBDBDF"/>
      </a:accent6>
      <a:hlink>
        <a:srgbClr val="34624F"/>
      </a:hlink>
      <a:folHlink>
        <a:srgbClr val="38C245"/>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381D5312B3EE4985A50E43F7CDCDD4" ma:contentTypeVersion="15" ma:contentTypeDescription="Create a new document." ma:contentTypeScope="" ma:versionID="c46394e1106a26ac46aef66a6c55cb03">
  <xsd:schema xmlns:xsd="http://www.w3.org/2001/XMLSchema" xmlns:xs="http://www.w3.org/2001/XMLSchema" xmlns:p="http://schemas.microsoft.com/office/2006/metadata/properties" xmlns:ns3="60a4bff4-41a2-42cf-a370-300879343d16" xmlns:ns4="026da59f-d066-40f3-8f1d-44727d14dc31" targetNamespace="http://schemas.microsoft.com/office/2006/metadata/properties" ma:root="true" ma:fieldsID="e9d1211b9622400d4de9a3fe3a3b1878" ns3:_="" ns4:_="">
    <xsd:import namespace="60a4bff4-41a2-42cf-a370-300879343d16"/>
    <xsd:import namespace="026da59f-d066-40f3-8f1d-44727d14dc3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a4bff4-41a2-42cf-a370-300879343d1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26da59f-d066-40f3-8f1d-44727d14dc3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26da59f-d066-40f3-8f1d-44727d14dc31">
      <UserInfo>
        <DisplayName/>
        <AccountId xsi:nil="true"/>
        <AccountType/>
      </UserInfo>
    </SharedWithUsers>
    <MediaLengthInSeconds xmlns="60a4bff4-41a2-42cf-a370-300879343d16" xsi:nil="true"/>
    <_activity xmlns="60a4bff4-41a2-42cf-a370-300879343d16" xsi:nil="true"/>
  </documentManagement>
</p:properties>
</file>

<file path=customXml/itemProps1.xml><?xml version="1.0" encoding="utf-8"?>
<ds:datastoreItem xmlns:ds="http://schemas.openxmlformats.org/officeDocument/2006/customXml" ds:itemID="{8C737803-1AB4-47A2-8428-4CB020C1F6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a4bff4-41a2-42cf-a370-300879343d16"/>
    <ds:schemaRef ds:uri="026da59f-d066-40f3-8f1d-44727d14dc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BE16F2-20AA-4612-8424-FAC8B30CD2E1}">
  <ds:schemaRefs>
    <ds:schemaRef ds:uri="http://schemas.microsoft.com/sharepoint/v3/contenttype/forms"/>
  </ds:schemaRefs>
</ds:datastoreItem>
</file>

<file path=customXml/itemProps3.xml><?xml version="1.0" encoding="utf-8"?>
<ds:datastoreItem xmlns:ds="http://schemas.openxmlformats.org/officeDocument/2006/customXml" ds:itemID="{81B02A87-5872-40D5-AE5E-1B949D1A3964}">
  <ds:schemaRefs>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026da59f-d066-40f3-8f1d-44727d14dc31"/>
    <ds:schemaRef ds:uri="60a4bff4-41a2-42cf-a370-300879343d16"/>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afded6f5-d1d0-4596-a1c0-00c047dd6749}" enabled="1" method="Standard" siteId="{7a41925e-f697-4f7c-bec3-0470887ac752}" removed="0"/>
</clbl:labelList>
</file>

<file path=docProps/app.xml><?xml version="1.0" encoding="utf-8"?>
<Properties xmlns="http://schemas.openxmlformats.org/officeDocument/2006/extended-properties" xmlns:vt="http://schemas.openxmlformats.org/officeDocument/2006/docPropsVTypes">
  <TotalTime>8449</TotalTime>
  <Words>3662</Words>
  <Application>Microsoft Office PowerPoint</Application>
  <PresentationFormat>Widescreen</PresentationFormat>
  <Paragraphs>732</Paragraphs>
  <Slides>78</Slides>
  <Notes>77</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78</vt:i4>
      </vt:variant>
    </vt:vector>
  </HeadingPairs>
  <TitlesOfParts>
    <vt:vector size="92" baseType="lpstr">
      <vt:lpstr>-apple-system</vt:lpstr>
      <vt:lpstr>Arial</vt:lpstr>
      <vt:lpstr>Avenir Book</vt:lpstr>
      <vt:lpstr>Calibri</vt:lpstr>
      <vt:lpstr>Calibri Light</vt:lpstr>
      <vt:lpstr>Century Gothic</vt:lpstr>
      <vt:lpstr>Consolas</vt:lpstr>
      <vt:lpstr>Roboto</vt:lpstr>
      <vt:lpstr>Wingdings</vt:lpstr>
      <vt:lpstr>Office Theme</vt:lpstr>
      <vt:lpstr>1_Office Theme</vt:lpstr>
      <vt:lpstr>MoDOT</vt:lpstr>
      <vt:lpstr>2_Office Theme</vt:lpstr>
      <vt:lpstr>4_Office Theme</vt:lpstr>
      <vt:lpstr>Talking Transportation Technology (T3) Webinars</vt:lpstr>
      <vt:lpstr>PowerPoint Presentation</vt:lpstr>
      <vt:lpstr>PDH Policy</vt:lpstr>
      <vt:lpstr>Ask a Question / Make a Comment</vt:lpstr>
      <vt:lpstr>Data Sources and Management Part 2 of 5 in the Crowdsourcing for Operations Course via Webinar</vt:lpstr>
      <vt:lpstr>DISCLAIMER</vt:lpstr>
      <vt:lpstr>Today’s Host and Presenters</vt:lpstr>
      <vt:lpstr>Webinar Agenda</vt:lpstr>
      <vt:lpstr>What Is  Every Day Counts?</vt:lpstr>
      <vt:lpstr>EDC-6: Deeper Crowdsourcing Roots  for a Bountiful Suite of Benefits</vt:lpstr>
      <vt:lpstr>Crowdsourcing Course in a Box</vt:lpstr>
      <vt:lpstr>Whom Is the Course Targeting? Transportation Groups</vt:lpstr>
      <vt:lpstr>Course Is Modular by Design</vt:lpstr>
      <vt:lpstr>Crowdsourcing Course Delivery by Webinar</vt:lpstr>
      <vt:lpstr>Summary of Webinar 1 Lessons</vt:lpstr>
      <vt:lpstr>Introductions</vt:lpstr>
      <vt:lpstr>PowerPoint Presentation</vt:lpstr>
      <vt:lpstr>Lesson Objectives</vt:lpstr>
      <vt:lpstr>Crowdsourced Data Characteristics</vt:lpstr>
      <vt:lpstr>Sources of Crowdsourced Data for Transportation Operations </vt:lpstr>
      <vt:lpstr>What is the typical frequency of real-time data from many common crowdsourced data providers?</vt:lpstr>
      <vt:lpstr>1. Vehicle Probe Data</vt:lpstr>
      <vt:lpstr>1. Vehicle Probe Data Characteristics</vt:lpstr>
      <vt:lpstr>Missouri Crowdsourced Data Use Case #1:  Rural Queue Warning System</vt:lpstr>
      <vt:lpstr>2. Navigation App Data</vt:lpstr>
      <vt:lpstr>2. Navigation App Data Characteristics</vt:lpstr>
      <vt:lpstr>Missouri Crowdsourced Data Use Case #2 Waze Events for Incident Identification </vt:lpstr>
      <vt:lpstr>3. Social Media</vt:lpstr>
      <vt:lpstr>3. Social Media Characteristics</vt:lpstr>
      <vt:lpstr>Missouri Crowdsourced Data Use Case #3 Social Media for Maintenance</vt:lpstr>
      <vt:lpstr>4. Connected Vehicle Data</vt:lpstr>
      <vt:lpstr>4. Connected Vehicle Data Characteristics</vt:lpstr>
      <vt:lpstr>5. 311 and 511 Apps</vt:lpstr>
      <vt:lpstr>5. Mobile/Web 311 and 511 App     Characteristics</vt:lpstr>
      <vt:lpstr>6. Multimodal Data</vt:lpstr>
      <vt:lpstr>6. Multimodal Data Characteristics</vt:lpstr>
      <vt:lpstr>Understand the Data Before Using It!</vt:lpstr>
      <vt:lpstr>Crowdsourced Data Cost</vt:lpstr>
      <vt:lpstr>Knowledge Check No. 1</vt:lpstr>
      <vt:lpstr>Knowledge Check No. 2</vt:lpstr>
      <vt:lpstr>PowerPoint Presentation</vt:lpstr>
      <vt:lpstr>Lesson Objectives</vt:lpstr>
      <vt:lpstr>Data Management Challenges </vt:lpstr>
      <vt:lpstr>“Big” Crowdsourced and Other Data Needs for Data Management</vt:lpstr>
      <vt:lpstr>Data Management Systems Are Evolving </vt:lpstr>
      <vt:lpstr>Data Governance Evolution</vt:lpstr>
      <vt:lpstr>Example: How do Agencies Manage Data from a Free Navigation Application?</vt:lpstr>
      <vt:lpstr>Trends in Data Management</vt:lpstr>
      <vt:lpstr>Data Management at KYTC ITS Team</vt:lpstr>
      <vt:lpstr>PowerPoint Presentation</vt:lpstr>
      <vt:lpstr>General Purpose</vt:lpstr>
      <vt:lpstr>Data Sources</vt:lpstr>
      <vt:lpstr>Raw Data</vt:lpstr>
      <vt:lpstr>Processed Data</vt:lpstr>
      <vt:lpstr>On-Premise Architecture</vt:lpstr>
      <vt:lpstr>Cloud Architecture</vt:lpstr>
      <vt:lpstr>Cloud Costs Depend on Use Case</vt:lpstr>
      <vt:lpstr>Visualization and Analytics</vt:lpstr>
      <vt:lpstr>Combine People &amp; Data</vt:lpstr>
      <vt:lpstr>General Use Cases</vt:lpstr>
      <vt:lpstr>Monitoring</vt:lpstr>
      <vt:lpstr>Detection</vt:lpstr>
      <vt:lpstr>Alerts</vt:lpstr>
      <vt:lpstr>Analysis</vt:lpstr>
      <vt:lpstr> Summaries</vt:lpstr>
      <vt:lpstr>Ad Hoc Analysis</vt:lpstr>
      <vt:lpstr>After Action</vt:lpstr>
      <vt:lpstr>Knowledge Check No. 1</vt:lpstr>
      <vt:lpstr>Knowledge Check No. 2</vt:lpstr>
      <vt:lpstr>What is Your Agency’s State of Practice Regarding Modern Data Management? </vt:lpstr>
      <vt:lpstr>PowerPoint Presentation</vt:lpstr>
      <vt:lpstr>Question, Answer, and Discussion</vt:lpstr>
      <vt:lpstr>Crowdsourced Data Resources</vt:lpstr>
      <vt:lpstr>Data Management Resources</vt:lpstr>
      <vt:lpstr>Crowdsourcing Beyond Round Six of the Every Day Counts (EDC) Program</vt:lpstr>
      <vt:lpstr>Thank you.</vt:lpstr>
      <vt:lpstr>Upcoming T3 Webinars</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for Operations  Event Title</dc:title>
  <dc:creator>Valued Customer</dc:creator>
  <cp:lastModifiedBy>Doherty, Don CTR (Volpe)</cp:lastModifiedBy>
  <cp:revision>125</cp:revision>
  <dcterms:created xsi:type="dcterms:W3CDTF">2021-08-10T15:31:59Z</dcterms:created>
  <dcterms:modified xsi:type="dcterms:W3CDTF">2023-07-23T17:53:17Z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0x010100DA381D5312B3EE4985A50E43F7CDCDD4</vt:lpwstr>
  </property>
  <property fmtid="{D5CDD505-2E9C-101B-9397-08002B2CF9AE}" pid="3" name="Order">
    <vt:r8>69200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ies>
</file>